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73" r:id="rId2"/>
    <p:sldId id="288" r:id="rId3"/>
    <p:sldId id="289" r:id="rId4"/>
    <p:sldId id="290" r:id="rId5"/>
    <p:sldId id="291" r:id="rId6"/>
    <p:sldId id="292" r:id="rId7"/>
    <p:sldId id="293" r:id="rId8"/>
    <p:sldId id="278" r:id="rId9"/>
    <p:sldId id="294" r:id="rId10"/>
    <p:sldId id="295" r:id="rId11"/>
    <p:sldId id="296" r:id="rId12"/>
    <p:sldId id="297" r:id="rId13"/>
    <p:sldId id="281" r:id="rId14"/>
    <p:sldId id="298" r:id="rId15"/>
    <p:sldId id="300" r:id="rId16"/>
    <p:sldId id="299" r:id="rId17"/>
    <p:sldId id="301" r:id="rId18"/>
    <p:sldId id="302" r:id="rId19"/>
    <p:sldId id="277" r:id="rId20"/>
    <p:sldId id="287" r:id="rId21"/>
    <p:sldId id="256" r:id="rId22"/>
    <p:sldId id="257" r:id="rId23"/>
    <p:sldId id="258" r:id="rId24"/>
    <p:sldId id="260" r:id="rId25"/>
    <p:sldId id="259" r:id="rId26"/>
    <p:sldId id="261" r:id="rId27"/>
    <p:sldId id="262" r:id="rId28"/>
    <p:sldId id="263" r:id="rId29"/>
    <p:sldId id="264" r:id="rId30"/>
    <p:sldId id="265" r:id="rId31"/>
    <p:sldId id="266" r:id="rId32"/>
    <p:sldId id="267" r:id="rId33"/>
    <p:sldId id="268" r:id="rId34"/>
    <p:sldId id="269" r:id="rId35"/>
    <p:sldId id="271" r:id="rId36"/>
    <p:sldId id="270" r:id="rId37"/>
    <p:sldId id="272"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27" r:id="rId52"/>
    <p:sldId id="328" r:id="rId53"/>
    <p:sldId id="329" r:id="rId54"/>
    <p:sldId id="326" r:id="rId55"/>
    <p:sldId id="330" r:id="rId56"/>
    <p:sldId id="331" r:id="rId57"/>
    <p:sldId id="325" r:id="rId58"/>
    <p:sldId id="324" r:id="rId59"/>
    <p:sldId id="332" r:id="rId60"/>
    <p:sldId id="333" r:id="rId61"/>
    <p:sldId id="334" r:id="rId62"/>
    <p:sldId id="335" r:id="rId63"/>
    <p:sldId id="317" r:id="rId64"/>
    <p:sldId id="318" r:id="rId65"/>
    <p:sldId id="319" r:id="rId66"/>
    <p:sldId id="320" r:id="rId67"/>
    <p:sldId id="321" r:id="rId68"/>
    <p:sldId id="322" r:id="rId69"/>
    <p:sldId id="323" r:id="rId70"/>
    <p:sldId id="33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FB702-254C-419D-A84D-650C0323FB59}"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E53B1831-4FDB-4F84-BF39-1D342D01E21D}">
      <dgm:prSet/>
      <dgm:spPr/>
      <dgm:t>
        <a:bodyPr/>
        <a:lstStyle/>
        <a:p>
          <a:pPr>
            <a:defRPr cap="all"/>
          </a:pPr>
          <a:r>
            <a:rPr lang="en-US"/>
            <a:t>TO MAKE NUTRITIOUS FOOD MORE AFFORDABLE AND ACCESSIBLE TO ALL</a:t>
          </a:r>
        </a:p>
      </dgm:t>
    </dgm:pt>
    <dgm:pt modelId="{93233589-429E-48D0-BB09-52F198838C2F}" type="parTrans" cxnId="{A31C33ED-F503-4FE6-B1A4-58BEF2F8FECB}">
      <dgm:prSet/>
      <dgm:spPr/>
      <dgm:t>
        <a:bodyPr/>
        <a:lstStyle/>
        <a:p>
          <a:endParaRPr lang="en-US"/>
        </a:p>
      </dgm:t>
    </dgm:pt>
    <dgm:pt modelId="{D1F4C077-02ED-4EBE-B8AB-821AC9DC338E}" type="sibTrans" cxnId="{A31C33ED-F503-4FE6-B1A4-58BEF2F8FECB}">
      <dgm:prSet/>
      <dgm:spPr/>
      <dgm:t>
        <a:bodyPr/>
        <a:lstStyle/>
        <a:p>
          <a:endParaRPr lang="en-US"/>
        </a:p>
      </dgm:t>
    </dgm:pt>
    <dgm:pt modelId="{68C65465-6488-41FF-9676-CA7AB0CAB85B}">
      <dgm:prSet/>
      <dgm:spPr/>
      <dgm:t>
        <a:bodyPr/>
        <a:lstStyle/>
        <a:p>
          <a:pPr>
            <a:defRPr cap="all"/>
          </a:pPr>
          <a:r>
            <a:rPr lang="en-US"/>
            <a:t>SERVE THE COMMUNITY</a:t>
          </a:r>
        </a:p>
      </dgm:t>
    </dgm:pt>
    <dgm:pt modelId="{F79379A3-17DB-4563-BBE0-17BAF3343696}" type="parTrans" cxnId="{C4A4F04A-6D8F-4BD8-A43A-370CDE207F14}">
      <dgm:prSet/>
      <dgm:spPr/>
      <dgm:t>
        <a:bodyPr/>
        <a:lstStyle/>
        <a:p>
          <a:endParaRPr lang="en-US"/>
        </a:p>
      </dgm:t>
    </dgm:pt>
    <dgm:pt modelId="{F88DCCD8-89CE-4076-8BEC-74B02DF17433}" type="sibTrans" cxnId="{C4A4F04A-6D8F-4BD8-A43A-370CDE207F14}">
      <dgm:prSet/>
      <dgm:spPr/>
      <dgm:t>
        <a:bodyPr/>
        <a:lstStyle/>
        <a:p>
          <a:endParaRPr lang="en-US"/>
        </a:p>
      </dgm:t>
    </dgm:pt>
    <dgm:pt modelId="{49AC8721-B4E7-4EB8-92D6-2F61327FD047}">
      <dgm:prSet/>
      <dgm:spPr/>
      <dgm:t>
        <a:bodyPr/>
        <a:lstStyle/>
        <a:p>
          <a:pPr>
            <a:defRPr cap="all"/>
          </a:pPr>
          <a:r>
            <a:rPr lang="en-US"/>
            <a:t>PROMOTE STEWARDSHIP</a:t>
          </a:r>
        </a:p>
      </dgm:t>
    </dgm:pt>
    <dgm:pt modelId="{6D6331D8-2862-49F6-A0DD-4332C8D716CD}" type="parTrans" cxnId="{0135D0A0-124F-46EC-8BB8-5D2345332585}">
      <dgm:prSet/>
      <dgm:spPr/>
      <dgm:t>
        <a:bodyPr/>
        <a:lstStyle/>
        <a:p>
          <a:endParaRPr lang="en-US"/>
        </a:p>
      </dgm:t>
    </dgm:pt>
    <dgm:pt modelId="{40497FB7-4DA9-4D4E-AD49-0E73C223BB14}" type="sibTrans" cxnId="{0135D0A0-124F-46EC-8BB8-5D2345332585}">
      <dgm:prSet/>
      <dgm:spPr/>
      <dgm:t>
        <a:bodyPr/>
        <a:lstStyle/>
        <a:p>
          <a:endParaRPr lang="en-US"/>
        </a:p>
      </dgm:t>
    </dgm:pt>
    <dgm:pt modelId="{417D0D00-E48C-4485-B2EE-6C87E5076BB4}">
      <dgm:prSet/>
      <dgm:spPr/>
      <dgm:t>
        <a:bodyPr/>
        <a:lstStyle/>
        <a:p>
          <a:pPr>
            <a:defRPr cap="all"/>
          </a:pPr>
          <a:r>
            <a:rPr lang="en-US"/>
            <a:t>AND EDUCATE ON HEALTH AND WELLNESS</a:t>
          </a:r>
        </a:p>
      </dgm:t>
    </dgm:pt>
    <dgm:pt modelId="{234F1407-D13B-497C-82F9-E06C45B5CCC3}" type="parTrans" cxnId="{71C7D6CF-4261-405D-A907-DA9DC7812ED6}">
      <dgm:prSet/>
      <dgm:spPr/>
      <dgm:t>
        <a:bodyPr/>
        <a:lstStyle/>
        <a:p>
          <a:endParaRPr lang="en-US"/>
        </a:p>
      </dgm:t>
    </dgm:pt>
    <dgm:pt modelId="{A6738FF8-04CD-4EDB-9855-34DAE8ADAA66}" type="sibTrans" cxnId="{71C7D6CF-4261-405D-A907-DA9DC7812ED6}">
      <dgm:prSet/>
      <dgm:spPr/>
      <dgm:t>
        <a:bodyPr/>
        <a:lstStyle/>
        <a:p>
          <a:endParaRPr lang="en-US"/>
        </a:p>
      </dgm:t>
    </dgm:pt>
    <dgm:pt modelId="{55BB571B-F59D-4C05-AB2B-43EA137EE6E1}" type="pres">
      <dgm:prSet presAssocID="{09FFB702-254C-419D-A84D-650C0323FB59}" presName="outerComposite" presStyleCnt="0">
        <dgm:presLayoutVars>
          <dgm:chMax val="5"/>
          <dgm:dir/>
          <dgm:resizeHandles val="exact"/>
        </dgm:presLayoutVars>
      </dgm:prSet>
      <dgm:spPr/>
    </dgm:pt>
    <dgm:pt modelId="{33593B3D-5110-44E1-9301-D90A91A6EA4B}" type="pres">
      <dgm:prSet presAssocID="{09FFB702-254C-419D-A84D-650C0323FB59}" presName="dummyMaxCanvas" presStyleCnt="0">
        <dgm:presLayoutVars/>
      </dgm:prSet>
      <dgm:spPr/>
    </dgm:pt>
    <dgm:pt modelId="{4B6C7CEA-DADF-4CDC-998E-366A0A1A15A5}" type="pres">
      <dgm:prSet presAssocID="{09FFB702-254C-419D-A84D-650C0323FB59}" presName="FourNodes_1" presStyleLbl="node1" presStyleIdx="0" presStyleCnt="4">
        <dgm:presLayoutVars>
          <dgm:bulletEnabled val="1"/>
        </dgm:presLayoutVars>
      </dgm:prSet>
      <dgm:spPr/>
    </dgm:pt>
    <dgm:pt modelId="{C9E71124-9F6D-497F-AFE5-E4DB2D10279A}" type="pres">
      <dgm:prSet presAssocID="{09FFB702-254C-419D-A84D-650C0323FB59}" presName="FourNodes_2" presStyleLbl="node1" presStyleIdx="1" presStyleCnt="4">
        <dgm:presLayoutVars>
          <dgm:bulletEnabled val="1"/>
        </dgm:presLayoutVars>
      </dgm:prSet>
      <dgm:spPr/>
    </dgm:pt>
    <dgm:pt modelId="{958CC5F5-CC9A-4707-AC33-3C59DAADD4EF}" type="pres">
      <dgm:prSet presAssocID="{09FFB702-254C-419D-A84D-650C0323FB59}" presName="FourNodes_3" presStyleLbl="node1" presStyleIdx="2" presStyleCnt="4">
        <dgm:presLayoutVars>
          <dgm:bulletEnabled val="1"/>
        </dgm:presLayoutVars>
      </dgm:prSet>
      <dgm:spPr/>
    </dgm:pt>
    <dgm:pt modelId="{A1A71D9D-B175-4F3D-A71C-10C30A13BE7B}" type="pres">
      <dgm:prSet presAssocID="{09FFB702-254C-419D-A84D-650C0323FB59}" presName="FourNodes_4" presStyleLbl="node1" presStyleIdx="3" presStyleCnt="4">
        <dgm:presLayoutVars>
          <dgm:bulletEnabled val="1"/>
        </dgm:presLayoutVars>
      </dgm:prSet>
      <dgm:spPr/>
    </dgm:pt>
    <dgm:pt modelId="{E81B6497-E739-4565-8B8D-F02C0A73942B}" type="pres">
      <dgm:prSet presAssocID="{09FFB702-254C-419D-A84D-650C0323FB59}" presName="FourConn_1-2" presStyleLbl="fgAccFollowNode1" presStyleIdx="0" presStyleCnt="3">
        <dgm:presLayoutVars>
          <dgm:bulletEnabled val="1"/>
        </dgm:presLayoutVars>
      </dgm:prSet>
      <dgm:spPr/>
    </dgm:pt>
    <dgm:pt modelId="{23CBBF9A-E221-4E05-93F1-A6C7405BE16D}" type="pres">
      <dgm:prSet presAssocID="{09FFB702-254C-419D-A84D-650C0323FB59}" presName="FourConn_2-3" presStyleLbl="fgAccFollowNode1" presStyleIdx="1" presStyleCnt="3">
        <dgm:presLayoutVars>
          <dgm:bulletEnabled val="1"/>
        </dgm:presLayoutVars>
      </dgm:prSet>
      <dgm:spPr/>
    </dgm:pt>
    <dgm:pt modelId="{C02EBEF4-A965-4131-8DA7-B531C25491C3}" type="pres">
      <dgm:prSet presAssocID="{09FFB702-254C-419D-A84D-650C0323FB59}" presName="FourConn_3-4" presStyleLbl="fgAccFollowNode1" presStyleIdx="2" presStyleCnt="3">
        <dgm:presLayoutVars>
          <dgm:bulletEnabled val="1"/>
        </dgm:presLayoutVars>
      </dgm:prSet>
      <dgm:spPr/>
    </dgm:pt>
    <dgm:pt modelId="{6B066270-35CA-4C7F-8DA5-8F28373F7D56}" type="pres">
      <dgm:prSet presAssocID="{09FFB702-254C-419D-A84D-650C0323FB59}" presName="FourNodes_1_text" presStyleLbl="node1" presStyleIdx="3" presStyleCnt="4">
        <dgm:presLayoutVars>
          <dgm:bulletEnabled val="1"/>
        </dgm:presLayoutVars>
      </dgm:prSet>
      <dgm:spPr/>
    </dgm:pt>
    <dgm:pt modelId="{E4FA7F80-6039-4399-ADF1-42810AC9FFEE}" type="pres">
      <dgm:prSet presAssocID="{09FFB702-254C-419D-A84D-650C0323FB59}" presName="FourNodes_2_text" presStyleLbl="node1" presStyleIdx="3" presStyleCnt="4">
        <dgm:presLayoutVars>
          <dgm:bulletEnabled val="1"/>
        </dgm:presLayoutVars>
      </dgm:prSet>
      <dgm:spPr/>
    </dgm:pt>
    <dgm:pt modelId="{8A63677F-DBDE-4239-AC6B-A5E0CA23BAE7}" type="pres">
      <dgm:prSet presAssocID="{09FFB702-254C-419D-A84D-650C0323FB59}" presName="FourNodes_3_text" presStyleLbl="node1" presStyleIdx="3" presStyleCnt="4">
        <dgm:presLayoutVars>
          <dgm:bulletEnabled val="1"/>
        </dgm:presLayoutVars>
      </dgm:prSet>
      <dgm:spPr/>
    </dgm:pt>
    <dgm:pt modelId="{DA9DEF25-986E-4FCB-B414-38CB57BE8486}" type="pres">
      <dgm:prSet presAssocID="{09FFB702-254C-419D-A84D-650C0323FB59}" presName="FourNodes_4_text" presStyleLbl="node1" presStyleIdx="3" presStyleCnt="4">
        <dgm:presLayoutVars>
          <dgm:bulletEnabled val="1"/>
        </dgm:presLayoutVars>
      </dgm:prSet>
      <dgm:spPr/>
    </dgm:pt>
  </dgm:ptLst>
  <dgm:cxnLst>
    <dgm:cxn modelId="{0F6B1502-E8E7-49EE-B723-9FD95A46F087}" type="presOf" srcId="{49AC8721-B4E7-4EB8-92D6-2F61327FD047}" destId="{958CC5F5-CC9A-4707-AC33-3C59DAADD4EF}" srcOrd="0" destOrd="0" presId="urn:microsoft.com/office/officeart/2005/8/layout/vProcess5"/>
    <dgm:cxn modelId="{8716940D-642B-4F10-AAC5-728A793E702C}" type="presOf" srcId="{E53B1831-4FDB-4F84-BF39-1D342D01E21D}" destId="{6B066270-35CA-4C7F-8DA5-8F28373F7D56}" srcOrd="1" destOrd="0" presId="urn:microsoft.com/office/officeart/2005/8/layout/vProcess5"/>
    <dgm:cxn modelId="{C4A4F04A-6D8F-4BD8-A43A-370CDE207F14}" srcId="{09FFB702-254C-419D-A84D-650C0323FB59}" destId="{68C65465-6488-41FF-9676-CA7AB0CAB85B}" srcOrd="1" destOrd="0" parTransId="{F79379A3-17DB-4563-BBE0-17BAF3343696}" sibTransId="{F88DCCD8-89CE-4076-8BEC-74B02DF17433}"/>
    <dgm:cxn modelId="{D20DBE78-63BC-4D84-8867-4A87BE5E6D93}" type="presOf" srcId="{68C65465-6488-41FF-9676-CA7AB0CAB85B}" destId="{E4FA7F80-6039-4399-ADF1-42810AC9FFEE}" srcOrd="1" destOrd="0" presId="urn:microsoft.com/office/officeart/2005/8/layout/vProcess5"/>
    <dgm:cxn modelId="{EA1E2B8B-3819-4A58-9A33-6B33F78D1CF7}" type="presOf" srcId="{D1F4C077-02ED-4EBE-B8AB-821AC9DC338E}" destId="{E81B6497-E739-4565-8B8D-F02C0A73942B}" srcOrd="0" destOrd="0" presId="urn:microsoft.com/office/officeart/2005/8/layout/vProcess5"/>
    <dgm:cxn modelId="{69C5839D-943D-4D15-8B56-37E6C57C779B}" type="presOf" srcId="{40497FB7-4DA9-4D4E-AD49-0E73C223BB14}" destId="{C02EBEF4-A965-4131-8DA7-B531C25491C3}" srcOrd="0" destOrd="0" presId="urn:microsoft.com/office/officeart/2005/8/layout/vProcess5"/>
    <dgm:cxn modelId="{0135D0A0-124F-46EC-8BB8-5D2345332585}" srcId="{09FFB702-254C-419D-A84D-650C0323FB59}" destId="{49AC8721-B4E7-4EB8-92D6-2F61327FD047}" srcOrd="2" destOrd="0" parTransId="{6D6331D8-2862-49F6-A0DD-4332C8D716CD}" sibTransId="{40497FB7-4DA9-4D4E-AD49-0E73C223BB14}"/>
    <dgm:cxn modelId="{1E652BAD-F06F-4DD1-84C6-17A7C53948A0}" type="presOf" srcId="{417D0D00-E48C-4485-B2EE-6C87E5076BB4}" destId="{A1A71D9D-B175-4F3D-A71C-10C30A13BE7B}" srcOrd="0" destOrd="0" presId="urn:microsoft.com/office/officeart/2005/8/layout/vProcess5"/>
    <dgm:cxn modelId="{F3917FB1-8AEA-4272-AA17-223BEAEA6F20}" type="presOf" srcId="{68C65465-6488-41FF-9676-CA7AB0CAB85B}" destId="{C9E71124-9F6D-497F-AFE5-E4DB2D10279A}" srcOrd="0" destOrd="0" presId="urn:microsoft.com/office/officeart/2005/8/layout/vProcess5"/>
    <dgm:cxn modelId="{1E06B7B4-9775-4325-8758-107FB7A8B5E8}" type="presOf" srcId="{49AC8721-B4E7-4EB8-92D6-2F61327FD047}" destId="{8A63677F-DBDE-4239-AC6B-A5E0CA23BAE7}" srcOrd="1" destOrd="0" presId="urn:microsoft.com/office/officeart/2005/8/layout/vProcess5"/>
    <dgm:cxn modelId="{B0E0AFBD-217B-4FF4-B2E9-8C486050B100}" type="presOf" srcId="{417D0D00-E48C-4485-B2EE-6C87E5076BB4}" destId="{DA9DEF25-986E-4FCB-B414-38CB57BE8486}" srcOrd="1" destOrd="0" presId="urn:microsoft.com/office/officeart/2005/8/layout/vProcess5"/>
    <dgm:cxn modelId="{71C7D6CF-4261-405D-A907-DA9DC7812ED6}" srcId="{09FFB702-254C-419D-A84D-650C0323FB59}" destId="{417D0D00-E48C-4485-B2EE-6C87E5076BB4}" srcOrd="3" destOrd="0" parTransId="{234F1407-D13B-497C-82F9-E06C45B5CCC3}" sibTransId="{A6738FF8-04CD-4EDB-9855-34DAE8ADAA66}"/>
    <dgm:cxn modelId="{3F8562DA-DBF3-4ACE-B42D-876A37D12DF2}" type="presOf" srcId="{E53B1831-4FDB-4F84-BF39-1D342D01E21D}" destId="{4B6C7CEA-DADF-4CDC-998E-366A0A1A15A5}" srcOrd="0" destOrd="0" presId="urn:microsoft.com/office/officeart/2005/8/layout/vProcess5"/>
    <dgm:cxn modelId="{A31C33ED-F503-4FE6-B1A4-58BEF2F8FECB}" srcId="{09FFB702-254C-419D-A84D-650C0323FB59}" destId="{E53B1831-4FDB-4F84-BF39-1D342D01E21D}" srcOrd="0" destOrd="0" parTransId="{93233589-429E-48D0-BB09-52F198838C2F}" sibTransId="{D1F4C077-02ED-4EBE-B8AB-821AC9DC338E}"/>
    <dgm:cxn modelId="{24F91EEF-8F69-4B9F-B28B-002241E04D33}" type="presOf" srcId="{F88DCCD8-89CE-4076-8BEC-74B02DF17433}" destId="{23CBBF9A-E221-4E05-93F1-A6C7405BE16D}" srcOrd="0" destOrd="0" presId="urn:microsoft.com/office/officeart/2005/8/layout/vProcess5"/>
    <dgm:cxn modelId="{1608BEFF-2074-4D2A-A8DD-9434F4FC2F72}" type="presOf" srcId="{09FFB702-254C-419D-A84D-650C0323FB59}" destId="{55BB571B-F59D-4C05-AB2B-43EA137EE6E1}" srcOrd="0" destOrd="0" presId="urn:microsoft.com/office/officeart/2005/8/layout/vProcess5"/>
    <dgm:cxn modelId="{5F4CF662-E669-4D72-9CF8-5700181E3EAD}" type="presParOf" srcId="{55BB571B-F59D-4C05-AB2B-43EA137EE6E1}" destId="{33593B3D-5110-44E1-9301-D90A91A6EA4B}" srcOrd="0" destOrd="0" presId="urn:microsoft.com/office/officeart/2005/8/layout/vProcess5"/>
    <dgm:cxn modelId="{ECAED178-56CC-4C65-AB99-9A3E6CDF2B3C}" type="presParOf" srcId="{55BB571B-F59D-4C05-AB2B-43EA137EE6E1}" destId="{4B6C7CEA-DADF-4CDC-998E-366A0A1A15A5}" srcOrd="1" destOrd="0" presId="urn:microsoft.com/office/officeart/2005/8/layout/vProcess5"/>
    <dgm:cxn modelId="{8D0136C0-F74B-4212-B70E-01ED041B5063}" type="presParOf" srcId="{55BB571B-F59D-4C05-AB2B-43EA137EE6E1}" destId="{C9E71124-9F6D-497F-AFE5-E4DB2D10279A}" srcOrd="2" destOrd="0" presId="urn:microsoft.com/office/officeart/2005/8/layout/vProcess5"/>
    <dgm:cxn modelId="{EF3A36F7-F61C-4692-B7A9-7A172D96F594}" type="presParOf" srcId="{55BB571B-F59D-4C05-AB2B-43EA137EE6E1}" destId="{958CC5F5-CC9A-4707-AC33-3C59DAADD4EF}" srcOrd="3" destOrd="0" presId="urn:microsoft.com/office/officeart/2005/8/layout/vProcess5"/>
    <dgm:cxn modelId="{9BD1A8DA-95F4-4674-9084-5B39C0BBC4DB}" type="presParOf" srcId="{55BB571B-F59D-4C05-AB2B-43EA137EE6E1}" destId="{A1A71D9D-B175-4F3D-A71C-10C30A13BE7B}" srcOrd="4" destOrd="0" presId="urn:microsoft.com/office/officeart/2005/8/layout/vProcess5"/>
    <dgm:cxn modelId="{6BF28B78-AE3D-403C-9080-B73E8A770D26}" type="presParOf" srcId="{55BB571B-F59D-4C05-AB2B-43EA137EE6E1}" destId="{E81B6497-E739-4565-8B8D-F02C0A73942B}" srcOrd="5" destOrd="0" presId="urn:microsoft.com/office/officeart/2005/8/layout/vProcess5"/>
    <dgm:cxn modelId="{AE8DD2F8-791B-498A-A786-40AF86FE9985}" type="presParOf" srcId="{55BB571B-F59D-4C05-AB2B-43EA137EE6E1}" destId="{23CBBF9A-E221-4E05-93F1-A6C7405BE16D}" srcOrd="6" destOrd="0" presId="urn:microsoft.com/office/officeart/2005/8/layout/vProcess5"/>
    <dgm:cxn modelId="{31FE3851-AB9C-4A0C-A0A6-30CAB7E1D17A}" type="presParOf" srcId="{55BB571B-F59D-4C05-AB2B-43EA137EE6E1}" destId="{C02EBEF4-A965-4131-8DA7-B531C25491C3}" srcOrd="7" destOrd="0" presId="urn:microsoft.com/office/officeart/2005/8/layout/vProcess5"/>
    <dgm:cxn modelId="{ECBEA739-2290-419C-B36B-774729BD4791}" type="presParOf" srcId="{55BB571B-F59D-4C05-AB2B-43EA137EE6E1}" destId="{6B066270-35CA-4C7F-8DA5-8F28373F7D56}" srcOrd="8" destOrd="0" presId="urn:microsoft.com/office/officeart/2005/8/layout/vProcess5"/>
    <dgm:cxn modelId="{CF902144-2DBF-4E1C-A37F-0C3614527F9E}" type="presParOf" srcId="{55BB571B-F59D-4C05-AB2B-43EA137EE6E1}" destId="{E4FA7F80-6039-4399-ADF1-42810AC9FFEE}" srcOrd="9" destOrd="0" presId="urn:microsoft.com/office/officeart/2005/8/layout/vProcess5"/>
    <dgm:cxn modelId="{E23E3289-04EA-4239-91C0-2160B1550E89}" type="presParOf" srcId="{55BB571B-F59D-4C05-AB2B-43EA137EE6E1}" destId="{8A63677F-DBDE-4239-AC6B-A5E0CA23BAE7}" srcOrd="10" destOrd="0" presId="urn:microsoft.com/office/officeart/2005/8/layout/vProcess5"/>
    <dgm:cxn modelId="{0C783A23-DA59-4B1D-ACE0-6FB71951AB03}" type="presParOf" srcId="{55BB571B-F59D-4C05-AB2B-43EA137EE6E1}" destId="{DA9DEF25-986E-4FCB-B414-38CB57BE848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rgbClr val="DA9491"/>
        </a:solidFill>
      </dgm:spPr>
      <dgm:t>
        <a:bodyPr/>
        <a:lstStyle/>
        <a:p>
          <a:pPr algn="ctr"/>
          <a:r>
            <a:rPr lang="en-US" sz="4400" b="1" dirty="0">
              <a:solidFill>
                <a:schemeClr val="tx1"/>
              </a:solidFill>
            </a:rPr>
            <a:t>Kansas Department </a:t>
          </a:r>
        </a:p>
        <a:p>
          <a:pPr algn="ctr"/>
          <a:r>
            <a:rPr lang="en-US" sz="4400" b="1" dirty="0">
              <a:solidFill>
                <a:schemeClr val="tx1"/>
              </a:solidFill>
            </a:rPr>
            <a:t>of Agriculture</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rgbClr val="DA9491"/>
        </a:solidFill>
      </dgm:spPr>
      <dgm:t>
        <a:bodyPr/>
        <a:lstStyle/>
        <a:p>
          <a:pPr algn="ctr"/>
          <a:r>
            <a:rPr lang="en-US" sz="4400" b="1" dirty="0">
              <a:solidFill>
                <a:schemeClr val="tx1"/>
              </a:solidFill>
            </a:rPr>
            <a:t>Kansas Department </a:t>
          </a:r>
        </a:p>
        <a:p>
          <a:pPr algn="ctr"/>
          <a:r>
            <a:rPr lang="en-US" sz="4400" b="1" dirty="0">
              <a:solidFill>
                <a:schemeClr val="tx1"/>
              </a:solidFill>
            </a:rPr>
            <a:t>of Agriculture</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rgbClr val="DA9491"/>
        </a:solidFill>
      </dgm:spPr>
      <dgm:t>
        <a:bodyPr/>
        <a:lstStyle/>
        <a:p>
          <a:pPr algn="ctr"/>
          <a:r>
            <a:rPr lang="en-US" sz="4400" b="1" dirty="0">
              <a:solidFill>
                <a:schemeClr val="tx1"/>
              </a:solidFill>
            </a:rPr>
            <a:t>Kansas Department </a:t>
          </a:r>
        </a:p>
        <a:p>
          <a:pPr algn="ctr"/>
          <a:r>
            <a:rPr lang="en-US" sz="4400" b="1" dirty="0">
              <a:solidFill>
                <a:schemeClr val="tx1"/>
              </a:solidFill>
            </a:rPr>
            <a:t>of Agriculture</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rgbClr val="DA9491"/>
        </a:solidFill>
      </dgm:spPr>
      <dgm:t>
        <a:bodyPr/>
        <a:lstStyle/>
        <a:p>
          <a:pPr algn="ctr"/>
          <a:r>
            <a:rPr lang="en-US" sz="4400" b="1" dirty="0">
              <a:solidFill>
                <a:schemeClr val="tx1"/>
              </a:solidFill>
            </a:rPr>
            <a:t>Kansas Department </a:t>
          </a:r>
        </a:p>
        <a:p>
          <a:pPr algn="ctr"/>
          <a:r>
            <a:rPr lang="en-US" sz="4400" b="1" dirty="0">
              <a:solidFill>
                <a:schemeClr val="tx1"/>
              </a:solidFill>
            </a:rPr>
            <a:t>of Agriculture</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rgbClr val="DA9491"/>
        </a:solidFill>
      </dgm:spPr>
      <dgm:t>
        <a:bodyPr/>
        <a:lstStyle/>
        <a:p>
          <a:pPr algn="ctr"/>
          <a:r>
            <a:rPr lang="en-US" sz="4400" b="1" dirty="0">
              <a:solidFill>
                <a:schemeClr val="tx1"/>
              </a:solidFill>
            </a:rPr>
            <a:t>Kansas Department </a:t>
          </a:r>
        </a:p>
        <a:p>
          <a:pPr algn="ctr"/>
          <a:r>
            <a:rPr lang="en-US" sz="4400" b="1" dirty="0">
              <a:solidFill>
                <a:schemeClr val="tx1"/>
              </a:solidFill>
            </a:rPr>
            <a:t>of Agriculture</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3F447-FE8E-4A83-B6AC-F5150A186F8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01C9B46-575A-42FD-9459-6C2253B8F501}">
      <dgm:prSet/>
      <dgm:spPr/>
      <dgm:t>
        <a:bodyPr/>
        <a:lstStyle/>
        <a:p>
          <a:r>
            <a:rPr lang="en-US"/>
            <a:t>The Foundation will focus on promoting a healthy way of life </a:t>
          </a:r>
        </a:p>
      </dgm:t>
    </dgm:pt>
    <dgm:pt modelId="{E2E83860-E645-49B8-A79B-3E61A9A7CF95}" type="parTrans" cxnId="{0E8E44F2-2477-4A62-93B8-2B7D0CD316A8}">
      <dgm:prSet/>
      <dgm:spPr/>
      <dgm:t>
        <a:bodyPr/>
        <a:lstStyle/>
        <a:p>
          <a:endParaRPr lang="en-US"/>
        </a:p>
      </dgm:t>
    </dgm:pt>
    <dgm:pt modelId="{E9EF212E-7998-4A0D-A2A5-F6E8E98C27F3}" type="sibTrans" cxnId="{0E8E44F2-2477-4A62-93B8-2B7D0CD316A8}">
      <dgm:prSet/>
      <dgm:spPr/>
      <dgm:t>
        <a:bodyPr/>
        <a:lstStyle/>
        <a:p>
          <a:endParaRPr lang="en-US"/>
        </a:p>
      </dgm:t>
    </dgm:pt>
    <dgm:pt modelId="{1DA3963B-CB92-4FB9-8EAF-2DBF94934B60}">
      <dgm:prSet/>
      <dgm:spPr/>
      <dgm:t>
        <a:bodyPr/>
        <a:lstStyle/>
        <a:p>
          <a:r>
            <a:rPr lang="en-US"/>
            <a:t>through the education of growing and consuming nutritious food</a:t>
          </a:r>
        </a:p>
      </dgm:t>
    </dgm:pt>
    <dgm:pt modelId="{8BC282A6-9E97-4733-AC19-C4087A84713C}" type="parTrans" cxnId="{887F2ABD-BC0B-4176-8A99-1DDFA08A0231}">
      <dgm:prSet/>
      <dgm:spPr/>
      <dgm:t>
        <a:bodyPr/>
        <a:lstStyle/>
        <a:p>
          <a:endParaRPr lang="en-US"/>
        </a:p>
      </dgm:t>
    </dgm:pt>
    <dgm:pt modelId="{107E3112-2466-45C9-B72F-E235A06B3586}" type="sibTrans" cxnId="{887F2ABD-BC0B-4176-8A99-1DDFA08A0231}">
      <dgm:prSet/>
      <dgm:spPr/>
      <dgm:t>
        <a:bodyPr/>
        <a:lstStyle/>
        <a:p>
          <a:endParaRPr lang="en-US"/>
        </a:p>
      </dgm:t>
    </dgm:pt>
    <dgm:pt modelId="{6F74C654-9413-43DD-82A8-DA159EB7D39A}" type="pres">
      <dgm:prSet presAssocID="{5D83F447-FE8E-4A83-B6AC-F5150A186F8E}" presName="vert0" presStyleCnt="0">
        <dgm:presLayoutVars>
          <dgm:dir/>
          <dgm:animOne val="branch"/>
          <dgm:animLvl val="lvl"/>
        </dgm:presLayoutVars>
      </dgm:prSet>
      <dgm:spPr/>
    </dgm:pt>
    <dgm:pt modelId="{BEBA2659-C149-4946-B1FA-87761B9B07F0}" type="pres">
      <dgm:prSet presAssocID="{D01C9B46-575A-42FD-9459-6C2253B8F501}" presName="thickLine" presStyleLbl="alignNode1" presStyleIdx="0" presStyleCnt="2"/>
      <dgm:spPr/>
    </dgm:pt>
    <dgm:pt modelId="{689E0AC7-8688-4412-AF7A-9A0F976410A7}" type="pres">
      <dgm:prSet presAssocID="{D01C9B46-575A-42FD-9459-6C2253B8F501}" presName="horz1" presStyleCnt="0"/>
      <dgm:spPr/>
    </dgm:pt>
    <dgm:pt modelId="{0F99F12D-4763-45BD-B8DE-B8C6CE753508}" type="pres">
      <dgm:prSet presAssocID="{D01C9B46-575A-42FD-9459-6C2253B8F501}" presName="tx1" presStyleLbl="revTx" presStyleIdx="0" presStyleCnt="2"/>
      <dgm:spPr/>
    </dgm:pt>
    <dgm:pt modelId="{C6CE0C86-A2EE-428D-9E9F-A2A9F000CBBA}" type="pres">
      <dgm:prSet presAssocID="{D01C9B46-575A-42FD-9459-6C2253B8F501}" presName="vert1" presStyleCnt="0"/>
      <dgm:spPr/>
    </dgm:pt>
    <dgm:pt modelId="{3C596C29-DBC2-4BE5-B2A3-EAD59ECB70E1}" type="pres">
      <dgm:prSet presAssocID="{1DA3963B-CB92-4FB9-8EAF-2DBF94934B60}" presName="thickLine" presStyleLbl="alignNode1" presStyleIdx="1" presStyleCnt="2"/>
      <dgm:spPr/>
    </dgm:pt>
    <dgm:pt modelId="{F570E880-D52F-4998-8582-3ED8B5CE50D9}" type="pres">
      <dgm:prSet presAssocID="{1DA3963B-CB92-4FB9-8EAF-2DBF94934B60}" presName="horz1" presStyleCnt="0"/>
      <dgm:spPr/>
    </dgm:pt>
    <dgm:pt modelId="{E3EA627D-5631-44DD-948A-40388661ADD0}" type="pres">
      <dgm:prSet presAssocID="{1DA3963B-CB92-4FB9-8EAF-2DBF94934B60}" presName="tx1" presStyleLbl="revTx" presStyleIdx="1" presStyleCnt="2"/>
      <dgm:spPr/>
    </dgm:pt>
    <dgm:pt modelId="{4395E98A-A717-47ED-9005-AE031DE4D443}" type="pres">
      <dgm:prSet presAssocID="{1DA3963B-CB92-4FB9-8EAF-2DBF94934B60}" presName="vert1" presStyleCnt="0"/>
      <dgm:spPr/>
    </dgm:pt>
  </dgm:ptLst>
  <dgm:cxnLst>
    <dgm:cxn modelId="{998B3C0E-5F47-4C0A-913E-BF111B0AF933}" type="presOf" srcId="{1DA3963B-CB92-4FB9-8EAF-2DBF94934B60}" destId="{E3EA627D-5631-44DD-948A-40388661ADD0}" srcOrd="0" destOrd="0" presId="urn:microsoft.com/office/officeart/2008/layout/LinedList"/>
    <dgm:cxn modelId="{3EEC56A7-E0F3-4631-AFC0-D4AEEAF7DFD2}" type="presOf" srcId="{5D83F447-FE8E-4A83-B6AC-F5150A186F8E}" destId="{6F74C654-9413-43DD-82A8-DA159EB7D39A}" srcOrd="0" destOrd="0" presId="urn:microsoft.com/office/officeart/2008/layout/LinedList"/>
    <dgm:cxn modelId="{887F2ABD-BC0B-4176-8A99-1DDFA08A0231}" srcId="{5D83F447-FE8E-4A83-B6AC-F5150A186F8E}" destId="{1DA3963B-CB92-4FB9-8EAF-2DBF94934B60}" srcOrd="1" destOrd="0" parTransId="{8BC282A6-9E97-4733-AC19-C4087A84713C}" sibTransId="{107E3112-2466-45C9-B72F-E235A06B3586}"/>
    <dgm:cxn modelId="{0E8E44F2-2477-4A62-93B8-2B7D0CD316A8}" srcId="{5D83F447-FE8E-4A83-B6AC-F5150A186F8E}" destId="{D01C9B46-575A-42FD-9459-6C2253B8F501}" srcOrd="0" destOrd="0" parTransId="{E2E83860-E645-49B8-A79B-3E61A9A7CF95}" sibTransId="{E9EF212E-7998-4A0D-A2A5-F6E8E98C27F3}"/>
    <dgm:cxn modelId="{5C1810FC-EF9C-47AD-AE0A-512747815B7B}" type="presOf" srcId="{D01C9B46-575A-42FD-9459-6C2253B8F501}" destId="{0F99F12D-4763-45BD-B8DE-B8C6CE753508}" srcOrd="0" destOrd="0" presId="urn:microsoft.com/office/officeart/2008/layout/LinedList"/>
    <dgm:cxn modelId="{42B61CD3-D4E6-43DA-8CFE-0FE200165F40}" type="presParOf" srcId="{6F74C654-9413-43DD-82A8-DA159EB7D39A}" destId="{BEBA2659-C149-4946-B1FA-87761B9B07F0}" srcOrd="0" destOrd="0" presId="urn:microsoft.com/office/officeart/2008/layout/LinedList"/>
    <dgm:cxn modelId="{0AE8293B-6794-44AE-95B8-9A5F5C3AAB3E}" type="presParOf" srcId="{6F74C654-9413-43DD-82A8-DA159EB7D39A}" destId="{689E0AC7-8688-4412-AF7A-9A0F976410A7}" srcOrd="1" destOrd="0" presId="urn:microsoft.com/office/officeart/2008/layout/LinedList"/>
    <dgm:cxn modelId="{58138D61-71D8-4103-BC8A-144AEA403BE0}" type="presParOf" srcId="{689E0AC7-8688-4412-AF7A-9A0F976410A7}" destId="{0F99F12D-4763-45BD-B8DE-B8C6CE753508}" srcOrd="0" destOrd="0" presId="urn:microsoft.com/office/officeart/2008/layout/LinedList"/>
    <dgm:cxn modelId="{63BE6FF0-AC39-4A80-A961-81E2CB61B0B1}" type="presParOf" srcId="{689E0AC7-8688-4412-AF7A-9A0F976410A7}" destId="{C6CE0C86-A2EE-428D-9E9F-A2A9F000CBBA}" srcOrd="1" destOrd="0" presId="urn:microsoft.com/office/officeart/2008/layout/LinedList"/>
    <dgm:cxn modelId="{7C8150AD-C314-4B2B-8D36-49A16375E4BC}" type="presParOf" srcId="{6F74C654-9413-43DD-82A8-DA159EB7D39A}" destId="{3C596C29-DBC2-4BE5-B2A3-EAD59ECB70E1}" srcOrd="2" destOrd="0" presId="urn:microsoft.com/office/officeart/2008/layout/LinedList"/>
    <dgm:cxn modelId="{C289901A-EB27-4578-BA0E-64777E889F23}" type="presParOf" srcId="{6F74C654-9413-43DD-82A8-DA159EB7D39A}" destId="{F570E880-D52F-4998-8582-3ED8B5CE50D9}" srcOrd="3" destOrd="0" presId="urn:microsoft.com/office/officeart/2008/layout/LinedList"/>
    <dgm:cxn modelId="{C0C07A17-4723-4E56-80FA-4CAA466965B7}" type="presParOf" srcId="{F570E880-D52F-4998-8582-3ED8B5CE50D9}" destId="{E3EA627D-5631-44DD-948A-40388661ADD0}" srcOrd="0" destOrd="0" presId="urn:microsoft.com/office/officeart/2008/layout/LinedList"/>
    <dgm:cxn modelId="{C62DC530-9EA8-403C-AD84-FB9ADB802F97}" type="presParOf" srcId="{F570E880-D52F-4998-8582-3ED8B5CE50D9}" destId="{4395E98A-A717-47ED-9005-AE031DE4D4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rgbClr val="DA9491"/>
        </a:solidFill>
      </dgm:spPr>
      <dgm:t>
        <a:bodyPr/>
        <a:lstStyle/>
        <a:p>
          <a:pPr algn="ctr"/>
          <a:r>
            <a:rPr lang="en-US" sz="4400" b="1" dirty="0">
              <a:solidFill>
                <a:schemeClr val="tx1"/>
              </a:solidFill>
            </a:rPr>
            <a:t>Kansas Department </a:t>
          </a:r>
        </a:p>
        <a:p>
          <a:pPr algn="ctr"/>
          <a:r>
            <a:rPr lang="en-US" sz="4400" b="1" dirty="0">
              <a:solidFill>
                <a:schemeClr val="tx1"/>
              </a:solidFill>
            </a:rPr>
            <a:t>of Agriculture</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rgbClr val="DA9491"/>
        </a:solidFill>
      </dgm:spPr>
      <dgm:t>
        <a:bodyPr/>
        <a:lstStyle/>
        <a:p>
          <a:pPr algn="ctr"/>
          <a:r>
            <a:rPr lang="en-US" sz="4400" b="1" dirty="0">
              <a:solidFill>
                <a:schemeClr val="tx1"/>
              </a:solidFill>
            </a:rPr>
            <a:t>Kansas Department </a:t>
          </a:r>
        </a:p>
        <a:p>
          <a:pPr algn="ctr"/>
          <a:r>
            <a:rPr lang="en-US" sz="4400" b="1" dirty="0">
              <a:solidFill>
                <a:schemeClr val="tx1"/>
              </a:solidFill>
            </a:rPr>
            <a:t>of Agriculture</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chemeClr val="accent3"/>
        </a:solidFill>
      </dgm:spPr>
      <dgm:t>
        <a:bodyPr/>
        <a:lstStyle/>
        <a:p>
          <a:pPr algn="ctr"/>
          <a:r>
            <a:rPr lang="en-US" sz="4400" b="1" dirty="0">
              <a:solidFill>
                <a:schemeClr val="bg1"/>
              </a:solidFill>
            </a:rPr>
            <a:t>GAP</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chemeClr val="accent3"/>
        </a:solidFill>
      </dgm:spPr>
      <dgm:t>
        <a:bodyPr/>
        <a:lstStyle/>
        <a:p>
          <a:pPr algn="ctr"/>
          <a:r>
            <a:rPr lang="en-US" sz="4400" b="1" dirty="0">
              <a:solidFill>
                <a:schemeClr val="bg1"/>
              </a:solidFill>
            </a:rPr>
            <a:t>GAP</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chemeClr val="accent3"/>
        </a:solidFill>
      </dgm:spPr>
      <dgm:t>
        <a:bodyPr/>
        <a:lstStyle/>
        <a:p>
          <a:pPr algn="ctr"/>
          <a:r>
            <a:rPr lang="en-US" sz="4400" b="1" dirty="0">
              <a:solidFill>
                <a:schemeClr val="bg1"/>
              </a:solidFill>
            </a:rPr>
            <a:t>GAP</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chemeClr val="accent3"/>
        </a:solidFill>
      </dgm:spPr>
      <dgm:t>
        <a:bodyPr/>
        <a:lstStyle/>
        <a:p>
          <a:pPr algn="ctr"/>
          <a:r>
            <a:rPr lang="en-US" sz="4400" b="1" dirty="0">
              <a:solidFill>
                <a:schemeClr val="bg1"/>
              </a:solidFill>
            </a:rPr>
            <a:t>GAP</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FABC5D-33A7-8245-BE2C-810C8B87499F}">
      <dgm:prSet custT="1"/>
      <dgm:spPr>
        <a:solidFill>
          <a:schemeClr val="accent3"/>
        </a:solidFill>
      </dgm:spPr>
      <dgm:t>
        <a:bodyPr/>
        <a:lstStyle/>
        <a:p>
          <a:pPr algn="ctr"/>
          <a:r>
            <a:rPr lang="en-US" sz="4400" b="1" dirty="0">
              <a:solidFill>
                <a:schemeClr val="bg1"/>
              </a:solidFill>
            </a:rPr>
            <a:t>GAP</a:t>
          </a:r>
        </a:p>
      </dgm:t>
    </dgm:pt>
    <dgm:pt modelId="{3ED850FC-CF91-BD4B-8310-74ECBE98BBEF}" type="parTrans" cxnId="{B5A606DA-F032-7645-A4EF-41959DB657BE}">
      <dgm:prSet/>
      <dgm:spPr/>
      <dgm:t>
        <a:bodyPr/>
        <a:lstStyle/>
        <a:p>
          <a:endParaRPr lang="en-US"/>
        </a:p>
      </dgm:t>
    </dgm:pt>
    <dgm:pt modelId="{88CAC99D-FA91-ED43-94D3-8A82374D9102}" type="sibTrans" cxnId="{B5A606DA-F032-7645-A4EF-41959DB657BE}">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A32F7972-EE05-0F49-93B1-FEE132E4C39F}" type="pres">
      <dgm:prSet presAssocID="{7FFABC5D-33A7-8245-BE2C-810C8B87499F}" presName="parentText" presStyleLbl="node1" presStyleIdx="0" presStyleCnt="1" custLinFactNeighborX="-5802" custLinFactNeighborY="2919">
        <dgm:presLayoutVars>
          <dgm:chMax val="0"/>
          <dgm:bulletEnabled val="1"/>
        </dgm:presLayoutVars>
      </dgm:prSet>
      <dgm:spPr/>
    </dgm:pt>
  </dgm:ptLst>
  <dgm:cxnLst>
    <dgm:cxn modelId="{34651105-AAE5-8547-BA96-4C62502FFA7B}" type="presOf" srcId="{7FFABC5D-33A7-8245-BE2C-810C8B87499F}" destId="{A32F7972-EE05-0F49-93B1-FEE132E4C39F}" srcOrd="0" destOrd="0" presId="urn:microsoft.com/office/officeart/2005/8/layout/vList2"/>
    <dgm:cxn modelId="{7D8F5136-F2F0-47A0-9E95-DFBF44F57404}" type="presOf" srcId="{8D29C796-1213-49D2-A165-62B10F7AF126}" destId="{A9DEC4E4-9C6F-423F-B055-F9516455576B}" srcOrd="0" destOrd="0" presId="urn:microsoft.com/office/officeart/2005/8/layout/vList2"/>
    <dgm:cxn modelId="{B5A606DA-F032-7645-A4EF-41959DB657BE}" srcId="{8D29C796-1213-49D2-A165-62B10F7AF126}" destId="{7FFABC5D-33A7-8245-BE2C-810C8B87499F}" srcOrd="0" destOrd="0" parTransId="{3ED850FC-CF91-BD4B-8310-74ECBE98BBEF}" sibTransId="{88CAC99D-FA91-ED43-94D3-8A82374D9102}"/>
    <dgm:cxn modelId="{A594754A-F60E-BF4C-BC31-84819EF0839D}" type="presParOf" srcId="{A9DEC4E4-9C6F-423F-B055-F9516455576B}" destId="{A32F7972-EE05-0F49-93B1-FEE132E4C39F}"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dgm:spPr/>
      <dgm:t>
        <a:bodyPr/>
        <a:lstStyle/>
        <a:p>
          <a:r>
            <a:rPr lang="en-US"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5AE10EEC-17E9-47B3-A7F9-1FBCB3D1C4AE}">
      <dgm:prSet/>
      <dgm:spPr/>
      <dgm:t>
        <a:bodyPr/>
        <a:lstStyle/>
        <a:p>
          <a:r>
            <a:rPr lang="en-US" dirty="0"/>
            <a:t>Kansas Department of Agriculture</a:t>
          </a:r>
        </a:p>
      </dgm:t>
    </dgm:pt>
    <dgm:pt modelId="{7BE39F1D-6C22-423F-BB6B-DFD293124F6B}" type="parTrans" cxnId="{2567133D-93FC-444A-81F8-01DDDDB72179}">
      <dgm:prSet/>
      <dgm:spPr/>
      <dgm:t>
        <a:bodyPr/>
        <a:lstStyle/>
        <a:p>
          <a:endParaRPr lang="en-US"/>
        </a:p>
      </dgm:t>
    </dgm:pt>
    <dgm:pt modelId="{32DBC6CD-6408-4606-B905-5C1EDDD6EF21}" type="sibTrans" cxnId="{2567133D-93FC-444A-81F8-01DDDDB72179}">
      <dgm:prSet/>
      <dgm:spPr/>
      <dgm:t>
        <a:bodyPr/>
        <a:lstStyle/>
        <a:p>
          <a:endParaRPr lang="en-US"/>
        </a:p>
      </dgm:t>
    </dgm:pt>
    <dgm:pt modelId="{D70588A5-965A-4005-97F7-187C2E0253CE}">
      <dgm:prSet/>
      <dgm:spPr>
        <a:solidFill>
          <a:schemeClr val="accent2">
            <a:hueOff val="-1455363"/>
            <a:satOff val="-83928"/>
            <a:lumOff val="8628"/>
          </a:schemeClr>
        </a:solidFill>
      </dgm:spPr>
      <dgm:t>
        <a:bodyPr/>
        <a:lstStyle/>
        <a:p>
          <a:r>
            <a:rPr lang="en-US" dirty="0"/>
            <a:t>GAP</a:t>
          </a:r>
        </a:p>
      </dgm:t>
    </dgm:pt>
    <dgm:pt modelId="{59DD52EE-B8B1-4863-A2A2-C6B30CA9CABB}" type="parTrans" cxnId="{974E5810-984A-4F90-A9A8-394EF7591447}">
      <dgm:prSet/>
      <dgm:spPr/>
      <dgm:t>
        <a:bodyPr/>
        <a:lstStyle/>
        <a:p>
          <a:endParaRPr lang="en-US"/>
        </a:p>
      </dgm:t>
    </dgm:pt>
    <dgm:pt modelId="{66352DE7-067A-4302-B355-BE4E946FB452}" type="sibTrans" cxnId="{974E5810-984A-4F90-A9A8-394EF7591447}">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3">
        <dgm:presLayoutVars>
          <dgm:chMax val="0"/>
          <dgm:bulletEnabled val="1"/>
        </dgm:presLayoutVars>
      </dgm:prSet>
      <dgm:spPr/>
    </dgm:pt>
    <dgm:pt modelId="{69504056-BBCA-418F-AA0E-498CAF2D4403}" type="pres">
      <dgm:prSet presAssocID="{480053D9-AD2E-4A0C-9641-01AD4495A56E}" presName="spacer" presStyleCnt="0"/>
      <dgm:spPr/>
    </dgm:pt>
    <dgm:pt modelId="{064E9A59-C961-4E2A-8D36-4846B6E53EE2}" type="pres">
      <dgm:prSet presAssocID="{5AE10EEC-17E9-47B3-A7F9-1FBCB3D1C4AE}" presName="parentText" presStyleLbl="node1" presStyleIdx="1" presStyleCnt="3">
        <dgm:presLayoutVars>
          <dgm:chMax val="0"/>
          <dgm:bulletEnabled val="1"/>
        </dgm:presLayoutVars>
      </dgm:prSet>
      <dgm:spPr/>
    </dgm:pt>
    <dgm:pt modelId="{FBCB9F4F-4824-B744-A92C-0DA17673ED02}" type="pres">
      <dgm:prSet presAssocID="{32DBC6CD-6408-4606-B905-5C1EDDD6EF21}" presName="spacer" presStyleCnt="0"/>
      <dgm:spPr/>
    </dgm:pt>
    <dgm:pt modelId="{5AA2B38E-5399-C541-8D93-1D00CC165EEE}" type="pres">
      <dgm:prSet presAssocID="{D70588A5-965A-4005-97F7-187C2E0253CE}" presName="parentText" presStyleLbl="node1" presStyleIdx="2" presStyleCnt="3">
        <dgm:presLayoutVars>
          <dgm:chMax val="0"/>
          <dgm:bulletEnabled val="1"/>
        </dgm:presLayoutVars>
      </dgm:prSet>
      <dgm:spPr/>
    </dgm:pt>
  </dgm:ptLst>
  <dgm:cxnLst>
    <dgm:cxn modelId="{974E5810-984A-4F90-A9A8-394EF7591447}" srcId="{8D29C796-1213-49D2-A165-62B10F7AF126}" destId="{D70588A5-965A-4005-97F7-187C2E0253CE}" srcOrd="2" destOrd="0" parTransId="{59DD52EE-B8B1-4863-A2A2-C6B30CA9CABB}" sibTransId="{66352DE7-067A-4302-B355-BE4E946FB452}"/>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2567133D-93FC-444A-81F8-01DDDDB72179}" srcId="{8D29C796-1213-49D2-A165-62B10F7AF126}" destId="{5AE10EEC-17E9-47B3-A7F9-1FBCB3D1C4AE}" srcOrd="1" destOrd="0" parTransId="{7BE39F1D-6C22-423F-BB6B-DFD293124F6B}" sibTransId="{32DBC6CD-6408-4606-B905-5C1EDDD6EF21}"/>
    <dgm:cxn modelId="{6DC15B62-3535-47A5-954E-5880C83E0A38}" type="presOf" srcId="{1CC7BD4F-418F-4ECC-835A-D855D83B6245}" destId="{64CC3EA4-A50B-471A-9FE3-0942D78D5E49}" srcOrd="0" destOrd="0" presId="urn:microsoft.com/office/officeart/2005/8/layout/vList2"/>
    <dgm:cxn modelId="{A09A2793-A6DE-402F-BC7C-D2CB99F93D40}" type="presOf" srcId="{5AE10EEC-17E9-47B3-A7F9-1FBCB3D1C4AE}" destId="{064E9A59-C961-4E2A-8D36-4846B6E53EE2}" srcOrd="0" destOrd="0" presId="urn:microsoft.com/office/officeart/2005/8/layout/vList2"/>
    <dgm:cxn modelId="{73D5FCE7-49AD-0244-8FD4-6B94FF906394}" type="presOf" srcId="{D70588A5-965A-4005-97F7-187C2E0253CE}" destId="{5AA2B38E-5399-C541-8D93-1D00CC165EEE}"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 modelId="{D50116CA-E0B3-42EF-B1CD-D213EB585F7D}" type="presParOf" srcId="{A9DEC4E4-9C6F-423F-B055-F9516455576B}" destId="{69504056-BBCA-418F-AA0E-498CAF2D4403}" srcOrd="1" destOrd="0" presId="urn:microsoft.com/office/officeart/2005/8/layout/vList2"/>
    <dgm:cxn modelId="{BDC428F2-3291-44CA-B33C-105CD64A8EB0}" type="presParOf" srcId="{A9DEC4E4-9C6F-423F-B055-F9516455576B}" destId="{064E9A59-C961-4E2A-8D36-4846B6E53EE2}" srcOrd="2" destOrd="0" presId="urn:microsoft.com/office/officeart/2005/8/layout/vList2"/>
    <dgm:cxn modelId="{4556F6B3-6818-7348-A4DC-C30B6A3C5A92}" type="presParOf" srcId="{A9DEC4E4-9C6F-423F-B055-F9516455576B}" destId="{FBCB9F4F-4824-B744-A92C-0DA17673ED02}" srcOrd="3" destOrd="0" presId="urn:microsoft.com/office/officeart/2005/8/layout/vList2"/>
    <dgm:cxn modelId="{997F62F7-BE87-7E40-840B-57201A396EB6}" type="presParOf" srcId="{A9DEC4E4-9C6F-423F-B055-F9516455576B}" destId="{5AA2B38E-5399-C541-8D93-1D00CC165E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dgm:spPr>
        <a:solidFill>
          <a:schemeClr val="accent6">
            <a:lumMod val="75000"/>
          </a:schemeClr>
        </a:solidFill>
      </dgm:spPr>
      <dgm:t>
        <a:bodyPr/>
        <a:lstStyle/>
        <a:p>
          <a:r>
            <a:rPr lang="en-US" dirty="0"/>
            <a:t>…and much more…</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NeighborX="2747" custLinFactNeighborY="-188">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36D04-78EA-4E1F-A166-02F843DF0F0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501AAD2-0274-4D43-B229-9A3959D0950A}">
      <dgm:prSet/>
      <dgm:spPr/>
      <dgm:t>
        <a:bodyPr/>
        <a:lstStyle/>
        <a:p>
          <a:r>
            <a:rPr lang="en-US" dirty="0"/>
            <a:t>Small farms have been critical to the fabric of American society through the Nation’s history. </a:t>
          </a:r>
        </a:p>
      </dgm:t>
    </dgm:pt>
    <dgm:pt modelId="{7DCF2515-1FBC-49ED-B57C-2A4D8D7A1415}" type="parTrans" cxnId="{E4A1DF7B-A444-418E-8EE5-85E073D40229}">
      <dgm:prSet/>
      <dgm:spPr/>
      <dgm:t>
        <a:bodyPr/>
        <a:lstStyle/>
        <a:p>
          <a:endParaRPr lang="en-US"/>
        </a:p>
      </dgm:t>
    </dgm:pt>
    <dgm:pt modelId="{9D0522D7-6382-47D3-A1BC-59D77E434A2B}" type="sibTrans" cxnId="{E4A1DF7B-A444-418E-8EE5-85E073D40229}">
      <dgm:prSet/>
      <dgm:spPr/>
      <dgm:t>
        <a:bodyPr/>
        <a:lstStyle/>
        <a:p>
          <a:endParaRPr lang="en-US"/>
        </a:p>
      </dgm:t>
    </dgm:pt>
    <dgm:pt modelId="{36891B99-7FFB-4891-A176-86E3898CD5EA}">
      <dgm:prSet/>
      <dgm:spPr/>
      <dgm:t>
        <a:bodyPr/>
        <a:lstStyle/>
        <a:p>
          <a:r>
            <a:rPr lang="en-US"/>
            <a:t>Today, as historically, the vast majority of farms in the United States are small. </a:t>
          </a:r>
        </a:p>
      </dgm:t>
    </dgm:pt>
    <dgm:pt modelId="{3FCC4B8E-D929-4E50-90AF-28DC0D31D7D3}" type="parTrans" cxnId="{E7992242-0A26-49DC-BB7F-F10BA19F8802}">
      <dgm:prSet/>
      <dgm:spPr/>
      <dgm:t>
        <a:bodyPr/>
        <a:lstStyle/>
        <a:p>
          <a:endParaRPr lang="en-US"/>
        </a:p>
      </dgm:t>
    </dgm:pt>
    <dgm:pt modelId="{3C197996-A716-4E11-990B-4D86A53781DE}" type="sibTrans" cxnId="{E7992242-0A26-49DC-BB7F-F10BA19F8802}">
      <dgm:prSet/>
      <dgm:spPr/>
      <dgm:t>
        <a:bodyPr/>
        <a:lstStyle/>
        <a:p>
          <a:endParaRPr lang="en-US"/>
        </a:p>
      </dgm:t>
    </dgm:pt>
    <dgm:pt modelId="{F8EFE038-E9BB-4626-BFAC-A5334CCA6DB7}">
      <dgm:prSet/>
      <dgm:spPr/>
      <dgm:t>
        <a:bodyPr/>
        <a:lstStyle/>
        <a:p>
          <a:r>
            <a:rPr lang="en-US" dirty="0"/>
            <a:t>The viability and sustainability of these farms are important to our </a:t>
          </a:r>
          <a:r>
            <a:rPr lang="en-US" b="1" dirty="0"/>
            <a:t>Nation’s economy</a:t>
          </a:r>
          <a:r>
            <a:rPr lang="en-US" dirty="0"/>
            <a:t>, to the </a:t>
          </a:r>
          <a:r>
            <a:rPr lang="en-US" b="1" dirty="0"/>
            <a:t>wise stewardship of natural resources</a:t>
          </a:r>
          <a:r>
            <a:rPr lang="en-US" dirty="0"/>
            <a:t>, and to the </a:t>
          </a:r>
          <a:r>
            <a:rPr lang="en-US" b="1" dirty="0"/>
            <a:t>leadership and social fabric </a:t>
          </a:r>
          <a:r>
            <a:rPr lang="en-US" dirty="0"/>
            <a:t>of rural and urban communities. </a:t>
          </a:r>
        </a:p>
      </dgm:t>
    </dgm:pt>
    <dgm:pt modelId="{29ACF450-4538-4315-958F-530DC1EFD170}" type="parTrans" cxnId="{71DD2AB2-10D6-4047-8A3E-65B37C73B1BA}">
      <dgm:prSet/>
      <dgm:spPr/>
      <dgm:t>
        <a:bodyPr/>
        <a:lstStyle/>
        <a:p>
          <a:endParaRPr lang="en-US"/>
        </a:p>
      </dgm:t>
    </dgm:pt>
    <dgm:pt modelId="{97F1D641-C99A-4CD3-90AD-2FE31B7BB0C4}" type="sibTrans" cxnId="{71DD2AB2-10D6-4047-8A3E-65B37C73B1BA}">
      <dgm:prSet/>
      <dgm:spPr/>
      <dgm:t>
        <a:bodyPr/>
        <a:lstStyle/>
        <a:p>
          <a:endParaRPr lang="en-US"/>
        </a:p>
      </dgm:t>
    </dgm:pt>
    <dgm:pt modelId="{CB171235-2C5E-467C-97A3-3799F5FFC834}">
      <dgm:prSet/>
      <dgm:spPr/>
      <dgm:t>
        <a:bodyPr/>
        <a:lstStyle/>
        <a:p>
          <a:r>
            <a:rPr lang="en-US" dirty="0"/>
            <a:t>Their </a:t>
          </a:r>
          <a:r>
            <a:rPr lang="en-US" b="1" dirty="0"/>
            <a:t>economic contribution </a:t>
          </a:r>
          <a:r>
            <a:rPr lang="en-US" dirty="0"/>
            <a:t>is important to the Nation and is especially critical to the </a:t>
          </a:r>
          <a:r>
            <a:rPr lang="en-US" b="1" dirty="0"/>
            <a:t>economic and social vitality </a:t>
          </a:r>
          <a:r>
            <a:rPr lang="en-US" dirty="0"/>
            <a:t>of thousands of rural urban communities.</a:t>
          </a:r>
        </a:p>
      </dgm:t>
    </dgm:pt>
    <dgm:pt modelId="{363B7D65-1FCC-4840-B9D9-6FE460144A3A}" type="parTrans" cxnId="{42652A0D-BDE0-42DE-9EDB-48D794CDD45C}">
      <dgm:prSet/>
      <dgm:spPr/>
      <dgm:t>
        <a:bodyPr/>
        <a:lstStyle/>
        <a:p>
          <a:endParaRPr lang="en-US"/>
        </a:p>
      </dgm:t>
    </dgm:pt>
    <dgm:pt modelId="{D1C26D07-0207-4EE8-9046-5AF039A52B7D}" type="sibTrans" cxnId="{42652A0D-BDE0-42DE-9EDB-48D794CDD45C}">
      <dgm:prSet/>
      <dgm:spPr/>
      <dgm:t>
        <a:bodyPr/>
        <a:lstStyle/>
        <a:p>
          <a:endParaRPr lang="en-US"/>
        </a:p>
      </dgm:t>
    </dgm:pt>
    <dgm:pt modelId="{7B0100B9-43ED-4714-BFEE-5835286C2928}" type="pres">
      <dgm:prSet presAssocID="{94236D04-78EA-4E1F-A166-02F843DF0F0E}" presName="linear" presStyleCnt="0">
        <dgm:presLayoutVars>
          <dgm:animLvl val="lvl"/>
          <dgm:resizeHandles val="exact"/>
        </dgm:presLayoutVars>
      </dgm:prSet>
      <dgm:spPr/>
    </dgm:pt>
    <dgm:pt modelId="{4BD3F7EB-0FC0-4CFA-88A1-B6738A49A348}" type="pres">
      <dgm:prSet presAssocID="{1501AAD2-0274-4D43-B229-9A3959D0950A}" presName="parentText" presStyleLbl="node1" presStyleIdx="0" presStyleCnt="4">
        <dgm:presLayoutVars>
          <dgm:chMax val="0"/>
          <dgm:bulletEnabled val="1"/>
        </dgm:presLayoutVars>
      </dgm:prSet>
      <dgm:spPr/>
    </dgm:pt>
    <dgm:pt modelId="{73F87D37-3441-4796-85E9-57C1CBA26BA0}" type="pres">
      <dgm:prSet presAssocID="{9D0522D7-6382-47D3-A1BC-59D77E434A2B}" presName="spacer" presStyleCnt="0"/>
      <dgm:spPr/>
    </dgm:pt>
    <dgm:pt modelId="{6191CF99-896A-4B91-A427-B5CAD355B0BF}" type="pres">
      <dgm:prSet presAssocID="{36891B99-7FFB-4891-A176-86E3898CD5EA}" presName="parentText" presStyleLbl="node1" presStyleIdx="1" presStyleCnt="4">
        <dgm:presLayoutVars>
          <dgm:chMax val="0"/>
          <dgm:bulletEnabled val="1"/>
        </dgm:presLayoutVars>
      </dgm:prSet>
      <dgm:spPr/>
    </dgm:pt>
    <dgm:pt modelId="{66B73B44-97F2-4F26-9B90-65CF3EAF0720}" type="pres">
      <dgm:prSet presAssocID="{3C197996-A716-4E11-990B-4D86A53781DE}" presName="spacer" presStyleCnt="0"/>
      <dgm:spPr/>
    </dgm:pt>
    <dgm:pt modelId="{754088CE-9269-4DEC-A883-8BB2B334390A}" type="pres">
      <dgm:prSet presAssocID="{F8EFE038-E9BB-4626-BFAC-A5334CCA6DB7}" presName="parentText" presStyleLbl="node1" presStyleIdx="2" presStyleCnt="4">
        <dgm:presLayoutVars>
          <dgm:chMax val="0"/>
          <dgm:bulletEnabled val="1"/>
        </dgm:presLayoutVars>
      </dgm:prSet>
      <dgm:spPr/>
    </dgm:pt>
    <dgm:pt modelId="{F99BA7BB-8294-4D28-9271-1BA371F0F7AC}" type="pres">
      <dgm:prSet presAssocID="{97F1D641-C99A-4CD3-90AD-2FE31B7BB0C4}" presName="spacer" presStyleCnt="0"/>
      <dgm:spPr/>
    </dgm:pt>
    <dgm:pt modelId="{9CBD00D7-3083-4533-AA94-E411C8F9C653}" type="pres">
      <dgm:prSet presAssocID="{CB171235-2C5E-467C-97A3-3799F5FFC834}" presName="parentText" presStyleLbl="node1" presStyleIdx="3" presStyleCnt="4">
        <dgm:presLayoutVars>
          <dgm:chMax val="0"/>
          <dgm:bulletEnabled val="1"/>
        </dgm:presLayoutVars>
      </dgm:prSet>
      <dgm:spPr/>
    </dgm:pt>
  </dgm:ptLst>
  <dgm:cxnLst>
    <dgm:cxn modelId="{B508F902-CD08-48AD-A239-2B6D94A551E5}" type="presOf" srcId="{36891B99-7FFB-4891-A176-86E3898CD5EA}" destId="{6191CF99-896A-4B91-A427-B5CAD355B0BF}" srcOrd="0" destOrd="0" presId="urn:microsoft.com/office/officeart/2005/8/layout/vList2"/>
    <dgm:cxn modelId="{42652A0D-BDE0-42DE-9EDB-48D794CDD45C}" srcId="{94236D04-78EA-4E1F-A166-02F843DF0F0E}" destId="{CB171235-2C5E-467C-97A3-3799F5FFC834}" srcOrd="3" destOrd="0" parTransId="{363B7D65-1FCC-4840-B9D9-6FE460144A3A}" sibTransId="{D1C26D07-0207-4EE8-9046-5AF039A52B7D}"/>
    <dgm:cxn modelId="{E7992242-0A26-49DC-BB7F-F10BA19F8802}" srcId="{94236D04-78EA-4E1F-A166-02F843DF0F0E}" destId="{36891B99-7FFB-4891-A176-86E3898CD5EA}" srcOrd="1" destOrd="0" parTransId="{3FCC4B8E-D929-4E50-90AF-28DC0D31D7D3}" sibTransId="{3C197996-A716-4E11-990B-4D86A53781DE}"/>
    <dgm:cxn modelId="{E4A1DF7B-A444-418E-8EE5-85E073D40229}" srcId="{94236D04-78EA-4E1F-A166-02F843DF0F0E}" destId="{1501AAD2-0274-4D43-B229-9A3959D0950A}" srcOrd="0" destOrd="0" parTransId="{7DCF2515-1FBC-49ED-B57C-2A4D8D7A1415}" sibTransId="{9D0522D7-6382-47D3-A1BC-59D77E434A2B}"/>
    <dgm:cxn modelId="{71DD2AB2-10D6-4047-8A3E-65B37C73B1BA}" srcId="{94236D04-78EA-4E1F-A166-02F843DF0F0E}" destId="{F8EFE038-E9BB-4626-BFAC-A5334CCA6DB7}" srcOrd="2" destOrd="0" parTransId="{29ACF450-4538-4315-958F-530DC1EFD170}" sibTransId="{97F1D641-C99A-4CD3-90AD-2FE31B7BB0C4}"/>
    <dgm:cxn modelId="{3B045BB7-1C14-46DE-BFA6-90326859767A}" type="presOf" srcId="{CB171235-2C5E-467C-97A3-3799F5FFC834}" destId="{9CBD00D7-3083-4533-AA94-E411C8F9C653}" srcOrd="0" destOrd="0" presId="urn:microsoft.com/office/officeart/2005/8/layout/vList2"/>
    <dgm:cxn modelId="{780DF3BA-5BC7-4648-8747-CC5E3D4EF25F}" type="presOf" srcId="{1501AAD2-0274-4D43-B229-9A3959D0950A}" destId="{4BD3F7EB-0FC0-4CFA-88A1-B6738A49A348}" srcOrd="0" destOrd="0" presId="urn:microsoft.com/office/officeart/2005/8/layout/vList2"/>
    <dgm:cxn modelId="{C13E02CF-6214-45B4-A4B8-A874CC4214DF}" type="presOf" srcId="{94236D04-78EA-4E1F-A166-02F843DF0F0E}" destId="{7B0100B9-43ED-4714-BFEE-5835286C2928}" srcOrd="0" destOrd="0" presId="urn:microsoft.com/office/officeart/2005/8/layout/vList2"/>
    <dgm:cxn modelId="{24DF5EE1-00F3-47DD-A151-BA9F7E0D94B8}" type="presOf" srcId="{F8EFE038-E9BB-4626-BFAC-A5334CCA6DB7}" destId="{754088CE-9269-4DEC-A883-8BB2B334390A}" srcOrd="0" destOrd="0" presId="urn:microsoft.com/office/officeart/2005/8/layout/vList2"/>
    <dgm:cxn modelId="{55516FA4-862A-4429-B20A-2F1F970C62B4}" type="presParOf" srcId="{7B0100B9-43ED-4714-BFEE-5835286C2928}" destId="{4BD3F7EB-0FC0-4CFA-88A1-B6738A49A348}" srcOrd="0" destOrd="0" presId="urn:microsoft.com/office/officeart/2005/8/layout/vList2"/>
    <dgm:cxn modelId="{8A245517-F7A7-46FB-9FEE-5CC7AD619F83}" type="presParOf" srcId="{7B0100B9-43ED-4714-BFEE-5835286C2928}" destId="{73F87D37-3441-4796-85E9-57C1CBA26BA0}" srcOrd="1" destOrd="0" presId="urn:microsoft.com/office/officeart/2005/8/layout/vList2"/>
    <dgm:cxn modelId="{3352A159-25B6-441A-BC21-8833116DDA2E}" type="presParOf" srcId="{7B0100B9-43ED-4714-BFEE-5835286C2928}" destId="{6191CF99-896A-4B91-A427-B5CAD355B0BF}" srcOrd="2" destOrd="0" presId="urn:microsoft.com/office/officeart/2005/8/layout/vList2"/>
    <dgm:cxn modelId="{1485DC55-56FC-4A0E-8041-F60A665B3099}" type="presParOf" srcId="{7B0100B9-43ED-4714-BFEE-5835286C2928}" destId="{66B73B44-97F2-4F26-9B90-65CF3EAF0720}" srcOrd="3" destOrd="0" presId="urn:microsoft.com/office/officeart/2005/8/layout/vList2"/>
    <dgm:cxn modelId="{AC68A05C-421B-4C6D-A1AF-A25781E502BA}" type="presParOf" srcId="{7B0100B9-43ED-4714-BFEE-5835286C2928}" destId="{754088CE-9269-4DEC-A883-8BB2B334390A}" srcOrd="4" destOrd="0" presId="urn:microsoft.com/office/officeart/2005/8/layout/vList2"/>
    <dgm:cxn modelId="{2BACDE88-4206-4C32-9EDA-4A56EC814BA0}" type="presParOf" srcId="{7B0100B9-43ED-4714-BFEE-5835286C2928}" destId="{F99BA7BB-8294-4D28-9271-1BA371F0F7AC}" srcOrd="5" destOrd="0" presId="urn:microsoft.com/office/officeart/2005/8/layout/vList2"/>
    <dgm:cxn modelId="{15041908-19CD-4FCA-8483-23B14A6FE69E}" type="presParOf" srcId="{7B0100B9-43ED-4714-BFEE-5835286C2928}" destId="{9CBD00D7-3083-4533-AA94-E411C8F9C65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7AC04D-C85A-41A1-A95B-36661E05A1EE}"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F84E96C-7C80-46B5-A2F9-3D43FE25505A}">
      <dgm:prSet/>
      <dgm:spPr/>
      <dgm:t>
        <a:bodyPr/>
        <a:lstStyle/>
        <a:p>
          <a:r>
            <a:rPr lang="en-US"/>
            <a:t>Enjoyable</a:t>
          </a:r>
        </a:p>
      </dgm:t>
    </dgm:pt>
    <dgm:pt modelId="{86351BE8-E92B-4F0D-B56D-D078E3939E32}" type="parTrans" cxnId="{461886E6-E308-4225-A995-07CD6634F771}">
      <dgm:prSet/>
      <dgm:spPr/>
      <dgm:t>
        <a:bodyPr/>
        <a:lstStyle/>
        <a:p>
          <a:endParaRPr lang="en-US"/>
        </a:p>
      </dgm:t>
    </dgm:pt>
    <dgm:pt modelId="{78ABF943-43CE-44F6-8F7A-358D08C187D5}" type="sibTrans" cxnId="{461886E6-E308-4225-A995-07CD6634F771}">
      <dgm:prSet/>
      <dgm:spPr/>
      <dgm:t>
        <a:bodyPr/>
        <a:lstStyle/>
        <a:p>
          <a:endParaRPr lang="en-US"/>
        </a:p>
      </dgm:t>
    </dgm:pt>
    <dgm:pt modelId="{92032B8C-D789-4E9D-A089-E48707DF1B05}">
      <dgm:prSet/>
      <dgm:spPr/>
      <dgm:t>
        <a:bodyPr/>
        <a:lstStyle/>
        <a:p>
          <a:r>
            <a:rPr lang="en-US"/>
            <a:t>Profitable</a:t>
          </a:r>
        </a:p>
      </dgm:t>
    </dgm:pt>
    <dgm:pt modelId="{6FB4D236-FF25-42F4-AEDA-7AE434A39738}" type="parTrans" cxnId="{E3188BE0-6430-48D0-8566-569A96CA456A}">
      <dgm:prSet/>
      <dgm:spPr/>
      <dgm:t>
        <a:bodyPr/>
        <a:lstStyle/>
        <a:p>
          <a:endParaRPr lang="en-US"/>
        </a:p>
      </dgm:t>
    </dgm:pt>
    <dgm:pt modelId="{6C61AF1C-C24A-4872-850D-2F7902C6C405}" type="sibTrans" cxnId="{E3188BE0-6430-48D0-8566-569A96CA456A}">
      <dgm:prSet/>
      <dgm:spPr/>
      <dgm:t>
        <a:bodyPr/>
        <a:lstStyle/>
        <a:p>
          <a:endParaRPr lang="en-US"/>
        </a:p>
      </dgm:t>
    </dgm:pt>
    <dgm:pt modelId="{C8B8E811-D555-4E4C-87C3-8A737C7A95CD}" type="pres">
      <dgm:prSet presAssocID="{567AC04D-C85A-41A1-A95B-36661E05A1EE}" presName="hierChild1" presStyleCnt="0">
        <dgm:presLayoutVars>
          <dgm:chPref val="1"/>
          <dgm:dir/>
          <dgm:animOne val="branch"/>
          <dgm:animLvl val="lvl"/>
          <dgm:resizeHandles/>
        </dgm:presLayoutVars>
      </dgm:prSet>
      <dgm:spPr/>
    </dgm:pt>
    <dgm:pt modelId="{A388B0FD-5FE8-4451-A7A3-8E85B8FD7223}" type="pres">
      <dgm:prSet presAssocID="{4F84E96C-7C80-46B5-A2F9-3D43FE25505A}" presName="hierRoot1" presStyleCnt="0"/>
      <dgm:spPr/>
    </dgm:pt>
    <dgm:pt modelId="{9677E8B2-DBF5-4752-BA84-B8D47147E82D}" type="pres">
      <dgm:prSet presAssocID="{4F84E96C-7C80-46B5-A2F9-3D43FE25505A}" presName="composite" presStyleCnt="0"/>
      <dgm:spPr/>
    </dgm:pt>
    <dgm:pt modelId="{1DCF297C-F234-40EA-8F9C-D8756202F5BF}" type="pres">
      <dgm:prSet presAssocID="{4F84E96C-7C80-46B5-A2F9-3D43FE25505A}" presName="background" presStyleLbl="node0" presStyleIdx="0" presStyleCnt="2"/>
      <dgm:spPr/>
    </dgm:pt>
    <dgm:pt modelId="{D2ABF74E-3F15-4F19-ACEC-A7F9513233BC}" type="pres">
      <dgm:prSet presAssocID="{4F84E96C-7C80-46B5-A2F9-3D43FE25505A}" presName="text" presStyleLbl="fgAcc0" presStyleIdx="0" presStyleCnt="2">
        <dgm:presLayoutVars>
          <dgm:chPref val="3"/>
        </dgm:presLayoutVars>
      </dgm:prSet>
      <dgm:spPr/>
    </dgm:pt>
    <dgm:pt modelId="{9807FBA7-95BE-484A-8082-5983CF05594F}" type="pres">
      <dgm:prSet presAssocID="{4F84E96C-7C80-46B5-A2F9-3D43FE25505A}" presName="hierChild2" presStyleCnt="0"/>
      <dgm:spPr/>
    </dgm:pt>
    <dgm:pt modelId="{DCFE4785-725A-4134-8847-522489A092D2}" type="pres">
      <dgm:prSet presAssocID="{92032B8C-D789-4E9D-A089-E48707DF1B05}" presName="hierRoot1" presStyleCnt="0"/>
      <dgm:spPr/>
    </dgm:pt>
    <dgm:pt modelId="{E836F782-6E8D-4A2A-9CBE-97F7F68F3FB7}" type="pres">
      <dgm:prSet presAssocID="{92032B8C-D789-4E9D-A089-E48707DF1B05}" presName="composite" presStyleCnt="0"/>
      <dgm:spPr/>
    </dgm:pt>
    <dgm:pt modelId="{3EC7AF9E-16BB-40A5-B9C8-4E77FCE83646}" type="pres">
      <dgm:prSet presAssocID="{92032B8C-D789-4E9D-A089-E48707DF1B05}" presName="background" presStyleLbl="node0" presStyleIdx="1" presStyleCnt="2"/>
      <dgm:spPr/>
    </dgm:pt>
    <dgm:pt modelId="{818C01E4-550E-463F-A947-1E74B28C4982}" type="pres">
      <dgm:prSet presAssocID="{92032B8C-D789-4E9D-A089-E48707DF1B05}" presName="text" presStyleLbl="fgAcc0" presStyleIdx="1" presStyleCnt="2">
        <dgm:presLayoutVars>
          <dgm:chPref val="3"/>
        </dgm:presLayoutVars>
      </dgm:prSet>
      <dgm:spPr/>
    </dgm:pt>
    <dgm:pt modelId="{F137AA66-6102-4EFA-966F-A75BDBAA6A43}" type="pres">
      <dgm:prSet presAssocID="{92032B8C-D789-4E9D-A089-E48707DF1B05}" presName="hierChild2" presStyleCnt="0"/>
      <dgm:spPr/>
    </dgm:pt>
  </dgm:ptLst>
  <dgm:cxnLst>
    <dgm:cxn modelId="{4652C721-74DD-4083-A7FE-56EFF2E24B63}" type="presOf" srcId="{567AC04D-C85A-41A1-A95B-36661E05A1EE}" destId="{C8B8E811-D555-4E4C-87C3-8A737C7A95CD}" srcOrd="0" destOrd="0" presId="urn:microsoft.com/office/officeart/2005/8/layout/hierarchy1"/>
    <dgm:cxn modelId="{F2BE5ABA-A12C-4A41-9087-A43F903148D3}" type="presOf" srcId="{92032B8C-D789-4E9D-A089-E48707DF1B05}" destId="{818C01E4-550E-463F-A947-1E74B28C4982}" srcOrd="0" destOrd="0" presId="urn:microsoft.com/office/officeart/2005/8/layout/hierarchy1"/>
    <dgm:cxn modelId="{E3188BE0-6430-48D0-8566-569A96CA456A}" srcId="{567AC04D-C85A-41A1-A95B-36661E05A1EE}" destId="{92032B8C-D789-4E9D-A089-E48707DF1B05}" srcOrd="1" destOrd="0" parTransId="{6FB4D236-FF25-42F4-AEDA-7AE434A39738}" sibTransId="{6C61AF1C-C24A-4872-850D-2F7902C6C405}"/>
    <dgm:cxn modelId="{461886E6-E308-4225-A995-07CD6634F771}" srcId="{567AC04D-C85A-41A1-A95B-36661E05A1EE}" destId="{4F84E96C-7C80-46B5-A2F9-3D43FE25505A}" srcOrd="0" destOrd="0" parTransId="{86351BE8-E92B-4F0D-B56D-D078E3939E32}" sibTransId="{78ABF943-43CE-44F6-8F7A-358D08C187D5}"/>
    <dgm:cxn modelId="{D94395FC-EE6D-4713-8580-28CF33F53B75}" type="presOf" srcId="{4F84E96C-7C80-46B5-A2F9-3D43FE25505A}" destId="{D2ABF74E-3F15-4F19-ACEC-A7F9513233BC}" srcOrd="0" destOrd="0" presId="urn:microsoft.com/office/officeart/2005/8/layout/hierarchy1"/>
    <dgm:cxn modelId="{F1ABA4D9-7A92-4DCC-8B00-68B225556147}" type="presParOf" srcId="{C8B8E811-D555-4E4C-87C3-8A737C7A95CD}" destId="{A388B0FD-5FE8-4451-A7A3-8E85B8FD7223}" srcOrd="0" destOrd="0" presId="urn:microsoft.com/office/officeart/2005/8/layout/hierarchy1"/>
    <dgm:cxn modelId="{B176E24F-1F53-4C5D-8620-6B7F29CC8A3D}" type="presParOf" srcId="{A388B0FD-5FE8-4451-A7A3-8E85B8FD7223}" destId="{9677E8B2-DBF5-4752-BA84-B8D47147E82D}" srcOrd="0" destOrd="0" presId="urn:microsoft.com/office/officeart/2005/8/layout/hierarchy1"/>
    <dgm:cxn modelId="{131870C7-25C9-422E-B632-4D9844DFB5C0}" type="presParOf" srcId="{9677E8B2-DBF5-4752-BA84-B8D47147E82D}" destId="{1DCF297C-F234-40EA-8F9C-D8756202F5BF}" srcOrd="0" destOrd="0" presId="urn:microsoft.com/office/officeart/2005/8/layout/hierarchy1"/>
    <dgm:cxn modelId="{6226DC51-2EF5-46EB-86F3-E89C01D87B26}" type="presParOf" srcId="{9677E8B2-DBF5-4752-BA84-B8D47147E82D}" destId="{D2ABF74E-3F15-4F19-ACEC-A7F9513233BC}" srcOrd="1" destOrd="0" presId="urn:microsoft.com/office/officeart/2005/8/layout/hierarchy1"/>
    <dgm:cxn modelId="{0803D9FD-5881-4299-B9FA-CE20F22A3F78}" type="presParOf" srcId="{A388B0FD-5FE8-4451-A7A3-8E85B8FD7223}" destId="{9807FBA7-95BE-484A-8082-5983CF05594F}" srcOrd="1" destOrd="0" presId="urn:microsoft.com/office/officeart/2005/8/layout/hierarchy1"/>
    <dgm:cxn modelId="{4B229B1C-6A89-4147-9439-FE61E0C9B85A}" type="presParOf" srcId="{C8B8E811-D555-4E4C-87C3-8A737C7A95CD}" destId="{DCFE4785-725A-4134-8847-522489A092D2}" srcOrd="1" destOrd="0" presId="urn:microsoft.com/office/officeart/2005/8/layout/hierarchy1"/>
    <dgm:cxn modelId="{E7DEDDDB-C721-4E9D-A435-BB25281A4AD0}" type="presParOf" srcId="{DCFE4785-725A-4134-8847-522489A092D2}" destId="{E836F782-6E8D-4A2A-9CBE-97F7F68F3FB7}" srcOrd="0" destOrd="0" presId="urn:microsoft.com/office/officeart/2005/8/layout/hierarchy1"/>
    <dgm:cxn modelId="{092AC60E-690F-4C18-91FF-B589E3450BA9}" type="presParOf" srcId="{E836F782-6E8D-4A2A-9CBE-97F7F68F3FB7}" destId="{3EC7AF9E-16BB-40A5-B9C8-4E77FCE83646}" srcOrd="0" destOrd="0" presId="urn:microsoft.com/office/officeart/2005/8/layout/hierarchy1"/>
    <dgm:cxn modelId="{D7F3C222-FECE-4E8F-AC7E-4101574FB626}" type="presParOf" srcId="{E836F782-6E8D-4A2A-9CBE-97F7F68F3FB7}" destId="{818C01E4-550E-463F-A947-1E74B28C4982}" srcOrd="1" destOrd="0" presId="urn:microsoft.com/office/officeart/2005/8/layout/hierarchy1"/>
    <dgm:cxn modelId="{DE13703C-4C98-400D-929B-D2234EE9E2B0}" type="presParOf" srcId="{DCFE4785-725A-4134-8847-522489A092D2}" destId="{F137AA66-6102-4EFA-966F-A75BDBAA6A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dgm:spPr/>
      <dgm:t>
        <a:bodyPr/>
        <a:lstStyle/>
        <a:p>
          <a:r>
            <a:rPr lang="en-US"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5AE10EEC-17E9-47B3-A7F9-1FBCB3D1C4AE}">
      <dgm:prSet/>
      <dgm:spPr/>
      <dgm:t>
        <a:bodyPr/>
        <a:lstStyle/>
        <a:p>
          <a:r>
            <a:rPr lang="en-US" dirty="0"/>
            <a:t>Kansas Department of Agriculture</a:t>
          </a:r>
        </a:p>
      </dgm:t>
    </dgm:pt>
    <dgm:pt modelId="{7BE39F1D-6C22-423F-BB6B-DFD293124F6B}" type="parTrans" cxnId="{2567133D-93FC-444A-81F8-01DDDDB72179}">
      <dgm:prSet/>
      <dgm:spPr/>
      <dgm:t>
        <a:bodyPr/>
        <a:lstStyle/>
        <a:p>
          <a:endParaRPr lang="en-US"/>
        </a:p>
      </dgm:t>
    </dgm:pt>
    <dgm:pt modelId="{32DBC6CD-6408-4606-B905-5C1EDDD6EF21}" type="sibTrans" cxnId="{2567133D-93FC-444A-81F8-01DDDDB72179}">
      <dgm:prSet/>
      <dgm:spPr/>
      <dgm:t>
        <a:bodyPr/>
        <a:lstStyle/>
        <a:p>
          <a:endParaRPr lang="en-US"/>
        </a:p>
      </dgm:t>
    </dgm:pt>
    <dgm:pt modelId="{D70588A5-965A-4005-97F7-187C2E0253CE}">
      <dgm:prSet/>
      <dgm:spPr>
        <a:solidFill>
          <a:schemeClr val="accent2">
            <a:hueOff val="-1455363"/>
            <a:satOff val="-83928"/>
            <a:lumOff val="8628"/>
          </a:schemeClr>
        </a:solidFill>
      </dgm:spPr>
      <dgm:t>
        <a:bodyPr/>
        <a:lstStyle/>
        <a:p>
          <a:r>
            <a:rPr lang="en-US" dirty="0"/>
            <a:t>GAP</a:t>
          </a:r>
        </a:p>
      </dgm:t>
    </dgm:pt>
    <dgm:pt modelId="{59DD52EE-B8B1-4863-A2A2-C6B30CA9CABB}" type="parTrans" cxnId="{974E5810-984A-4F90-A9A8-394EF7591447}">
      <dgm:prSet/>
      <dgm:spPr/>
      <dgm:t>
        <a:bodyPr/>
        <a:lstStyle/>
        <a:p>
          <a:endParaRPr lang="en-US"/>
        </a:p>
      </dgm:t>
    </dgm:pt>
    <dgm:pt modelId="{66352DE7-067A-4302-B355-BE4E946FB452}" type="sibTrans" cxnId="{974E5810-984A-4F90-A9A8-394EF7591447}">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3">
        <dgm:presLayoutVars>
          <dgm:chMax val="0"/>
          <dgm:bulletEnabled val="1"/>
        </dgm:presLayoutVars>
      </dgm:prSet>
      <dgm:spPr/>
    </dgm:pt>
    <dgm:pt modelId="{69504056-BBCA-418F-AA0E-498CAF2D4403}" type="pres">
      <dgm:prSet presAssocID="{480053D9-AD2E-4A0C-9641-01AD4495A56E}" presName="spacer" presStyleCnt="0"/>
      <dgm:spPr/>
    </dgm:pt>
    <dgm:pt modelId="{064E9A59-C961-4E2A-8D36-4846B6E53EE2}" type="pres">
      <dgm:prSet presAssocID="{5AE10EEC-17E9-47B3-A7F9-1FBCB3D1C4AE}" presName="parentText" presStyleLbl="node1" presStyleIdx="1" presStyleCnt="3">
        <dgm:presLayoutVars>
          <dgm:chMax val="0"/>
          <dgm:bulletEnabled val="1"/>
        </dgm:presLayoutVars>
      </dgm:prSet>
      <dgm:spPr/>
    </dgm:pt>
    <dgm:pt modelId="{FBCB9F4F-4824-B744-A92C-0DA17673ED02}" type="pres">
      <dgm:prSet presAssocID="{32DBC6CD-6408-4606-B905-5C1EDDD6EF21}" presName="spacer" presStyleCnt="0"/>
      <dgm:spPr/>
    </dgm:pt>
    <dgm:pt modelId="{5AA2B38E-5399-C541-8D93-1D00CC165EEE}" type="pres">
      <dgm:prSet presAssocID="{D70588A5-965A-4005-97F7-187C2E0253CE}" presName="parentText" presStyleLbl="node1" presStyleIdx="2" presStyleCnt="3">
        <dgm:presLayoutVars>
          <dgm:chMax val="0"/>
          <dgm:bulletEnabled val="1"/>
        </dgm:presLayoutVars>
      </dgm:prSet>
      <dgm:spPr/>
    </dgm:pt>
  </dgm:ptLst>
  <dgm:cxnLst>
    <dgm:cxn modelId="{974E5810-984A-4F90-A9A8-394EF7591447}" srcId="{8D29C796-1213-49D2-A165-62B10F7AF126}" destId="{D70588A5-965A-4005-97F7-187C2E0253CE}" srcOrd="2" destOrd="0" parTransId="{59DD52EE-B8B1-4863-A2A2-C6B30CA9CABB}" sibTransId="{66352DE7-067A-4302-B355-BE4E946FB452}"/>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2567133D-93FC-444A-81F8-01DDDDB72179}" srcId="{8D29C796-1213-49D2-A165-62B10F7AF126}" destId="{5AE10EEC-17E9-47B3-A7F9-1FBCB3D1C4AE}" srcOrd="1" destOrd="0" parTransId="{7BE39F1D-6C22-423F-BB6B-DFD293124F6B}" sibTransId="{32DBC6CD-6408-4606-B905-5C1EDDD6EF21}"/>
    <dgm:cxn modelId="{6DC15B62-3535-47A5-954E-5880C83E0A38}" type="presOf" srcId="{1CC7BD4F-418F-4ECC-835A-D855D83B6245}" destId="{64CC3EA4-A50B-471A-9FE3-0942D78D5E49}" srcOrd="0" destOrd="0" presId="urn:microsoft.com/office/officeart/2005/8/layout/vList2"/>
    <dgm:cxn modelId="{A09A2793-A6DE-402F-BC7C-D2CB99F93D40}" type="presOf" srcId="{5AE10EEC-17E9-47B3-A7F9-1FBCB3D1C4AE}" destId="{064E9A59-C961-4E2A-8D36-4846B6E53EE2}" srcOrd="0" destOrd="0" presId="urn:microsoft.com/office/officeart/2005/8/layout/vList2"/>
    <dgm:cxn modelId="{73D5FCE7-49AD-0244-8FD4-6B94FF906394}" type="presOf" srcId="{D70588A5-965A-4005-97F7-187C2E0253CE}" destId="{5AA2B38E-5399-C541-8D93-1D00CC165EEE}"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 modelId="{D50116CA-E0B3-42EF-B1CD-D213EB585F7D}" type="presParOf" srcId="{A9DEC4E4-9C6F-423F-B055-F9516455576B}" destId="{69504056-BBCA-418F-AA0E-498CAF2D4403}" srcOrd="1" destOrd="0" presId="urn:microsoft.com/office/officeart/2005/8/layout/vList2"/>
    <dgm:cxn modelId="{BDC428F2-3291-44CA-B33C-105CD64A8EB0}" type="presParOf" srcId="{A9DEC4E4-9C6F-423F-B055-F9516455576B}" destId="{064E9A59-C961-4E2A-8D36-4846B6E53EE2}" srcOrd="2" destOrd="0" presId="urn:microsoft.com/office/officeart/2005/8/layout/vList2"/>
    <dgm:cxn modelId="{4556F6B3-6818-7348-A4DC-C30B6A3C5A92}" type="presParOf" srcId="{A9DEC4E4-9C6F-423F-B055-F9516455576B}" destId="{FBCB9F4F-4824-B744-A92C-0DA17673ED02}" srcOrd="3" destOrd="0" presId="urn:microsoft.com/office/officeart/2005/8/layout/vList2"/>
    <dgm:cxn modelId="{997F62F7-BE87-7E40-840B-57201A396EB6}" type="presParOf" srcId="{A9DEC4E4-9C6F-423F-B055-F9516455576B}" destId="{5AA2B38E-5399-C541-8D93-1D00CC165E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dgm:spPr/>
      <dgm:t>
        <a:bodyPr/>
        <a:lstStyle/>
        <a:p>
          <a:r>
            <a:rPr lang="en-US" dirty="0"/>
            <a:t>Food Safety Modernization Act:</a:t>
          </a:r>
        </a:p>
        <a:p>
          <a:r>
            <a:rPr lang="en-US"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NeighborX="2747" custLinFactNeighborY="-188">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29C796-1213-49D2-A165-62B10F7AF1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C7BD4F-418F-4ECC-835A-D855D83B6245}">
      <dgm:prSet custT="1"/>
      <dgm:spPr/>
      <dgm:t>
        <a:bodyPr/>
        <a:lstStyle/>
        <a:p>
          <a:pPr algn="ctr"/>
          <a:r>
            <a:rPr lang="en-US" sz="3600" dirty="0"/>
            <a:t>Food Safety Modernization Act:</a:t>
          </a:r>
        </a:p>
        <a:p>
          <a:pPr algn="ctr"/>
          <a:r>
            <a:rPr lang="en-US" sz="3600" dirty="0"/>
            <a:t>FSMA</a:t>
          </a:r>
        </a:p>
      </dgm:t>
    </dgm:pt>
    <dgm:pt modelId="{E9BBB5C2-CABB-4C30-8BBC-2E2818D45C32}" type="parTrans" cxnId="{178AD920-894E-4554-9B0E-556A2FC16710}">
      <dgm:prSet/>
      <dgm:spPr/>
      <dgm:t>
        <a:bodyPr/>
        <a:lstStyle/>
        <a:p>
          <a:endParaRPr lang="en-US"/>
        </a:p>
      </dgm:t>
    </dgm:pt>
    <dgm:pt modelId="{480053D9-AD2E-4A0C-9641-01AD4495A56E}" type="sibTrans" cxnId="{178AD920-894E-4554-9B0E-556A2FC16710}">
      <dgm:prSet/>
      <dgm:spPr/>
      <dgm:t>
        <a:bodyPr/>
        <a:lstStyle/>
        <a:p>
          <a:endParaRPr lang="en-US"/>
        </a:p>
      </dgm:t>
    </dgm:pt>
    <dgm:pt modelId="{A9DEC4E4-9C6F-423F-B055-F9516455576B}" type="pres">
      <dgm:prSet presAssocID="{8D29C796-1213-49D2-A165-62B10F7AF126}" presName="linear" presStyleCnt="0">
        <dgm:presLayoutVars>
          <dgm:animLvl val="lvl"/>
          <dgm:resizeHandles val="exact"/>
        </dgm:presLayoutVars>
      </dgm:prSet>
      <dgm:spPr/>
    </dgm:pt>
    <dgm:pt modelId="{64CC3EA4-A50B-471A-9FE3-0942D78D5E49}" type="pres">
      <dgm:prSet presAssocID="{1CC7BD4F-418F-4ECC-835A-D855D83B6245}" presName="parentText" presStyleLbl="node1" presStyleIdx="0" presStyleCnt="1" custLinFactY="-11393" custLinFactNeighborX="0" custLinFactNeighborY="-100000">
        <dgm:presLayoutVars>
          <dgm:chMax val="0"/>
          <dgm:bulletEnabled val="1"/>
        </dgm:presLayoutVars>
      </dgm:prSet>
      <dgm:spPr/>
    </dgm:pt>
  </dgm:ptLst>
  <dgm:cxnLst>
    <dgm:cxn modelId="{178AD920-894E-4554-9B0E-556A2FC16710}" srcId="{8D29C796-1213-49D2-A165-62B10F7AF126}" destId="{1CC7BD4F-418F-4ECC-835A-D855D83B6245}" srcOrd="0" destOrd="0" parTransId="{E9BBB5C2-CABB-4C30-8BBC-2E2818D45C32}" sibTransId="{480053D9-AD2E-4A0C-9641-01AD4495A56E}"/>
    <dgm:cxn modelId="{7D8F5136-F2F0-47A0-9E95-DFBF44F57404}" type="presOf" srcId="{8D29C796-1213-49D2-A165-62B10F7AF126}" destId="{A9DEC4E4-9C6F-423F-B055-F9516455576B}" srcOrd="0" destOrd="0" presId="urn:microsoft.com/office/officeart/2005/8/layout/vList2"/>
    <dgm:cxn modelId="{6DC15B62-3535-47A5-954E-5880C83E0A38}" type="presOf" srcId="{1CC7BD4F-418F-4ECC-835A-D855D83B6245}" destId="{64CC3EA4-A50B-471A-9FE3-0942D78D5E49}" srcOrd="0" destOrd="0" presId="urn:microsoft.com/office/officeart/2005/8/layout/vList2"/>
    <dgm:cxn modelId="{3243C8A0-C15A-43AB-A766-CD389BCAA508}" type="presParOf" srcId="{A9DEC4E4-9C6F-423F-B055-F9516455576B}" destId="{64CC3EA4-A50B-471A-9FE3-0942D78D5E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C7CEA-DADF-4CDC-998E-366A0A1A15A5}">
      <dsp:nvSpPr>
        <dsp:cNvPr id="0" name=""/>
        <dsp:cNvSpPr/>
      </dsp:nvSpPr>
      <dsp:spPr>
        <a:xfrm>
          <a:off x="0" y="0"/>
          <a:ext cx="4173929" cy="82335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en-US" sz="1500" kern="1200"/>
            <a:t>TO MAKE NUTRITIOUS FOOD MORE AFFORDABLE AND ACCESSIBLE TO ALL</a:t>
          </a:r>
        </a:p>
      </dsp:txBody>
      <dsp:txXfrm>
        <a:off x="24115" y="24115"/>
        <a:ext cx="3215891" cy="775125"/>
      </dsp:txXfrm>
    </dsp:sp>
    <dsp:sp modelId="{C9E71124-9F6D-497F-AFE5-E4DB2D10279A}">
      <dsp:nvSpPr>
        <dsp:cNvPr id="0" name=""/>
        <dsp:cNvSpPr/>
      </dsp:nvSpPr>
      <dsp:spPr>
        <a:xfrm>
          <a:off x="349566" y="973056"/>
          <a:ext cx="4173929" cy="82335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en-US" sz="1500" kern="1200"/>
            <a:t>SERVE THE COMMUNITY</a:t>
          </a:r>
        </a:p>
      </dsp:txBody>
      <dsp:txXfrm>
        <a:off x="373681" y="997171"/>
        <a:ext cx="3240951" cy="775125"/>
      </dsp:txXfrm>
    </dsp:sp>
    <dsp:sp modelId="{958CC5F5-CC9A-4707-AC33-3C59DAADD4EF}">
      <dsp:nvSpPr>
        <dsp:cNvPr id="0" name=""/>
        <dsp:cNvSpPr/>
      </dsp:nvSpPr>
      <dsp:spPr>
        <a:xfrm>
          <a:off x="693915" y="1946113"/>
          <a:ext cx="4173929" cy="82335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en-US" sz="1500" kern="1200"/>
            <a:t>PROMOTE STEWARDSHIP</a:t>
          </a:r>
        </a:p>
      </dsp:txBody>
      <dsp:txXfrm>
        <a:off x="718030" y="1970228"/>
        <a:ext cx="3246169" cy="775125"/>
      </dsp:txXfrm>
    </dsp:sp>
    <dsp:sp modelId="{A1A71D9D-B175-4F3D-A71C-10C30A13BE7B}">
      <dsp:nvSpPr>
        <dsp:cNvPr id="0" name=""/>
        <dsp:cNvSpPr/>
      </dsp:nvSpPr>
      <dsp:spPr>
        <a:xfrm>
          <a:off x="1043482" y="2919170"/>
          <a:ext cx="4173929" cy="82335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en-US" sz="1500" kern="1200"/>
            <a:t>AND EDUCATE ON HEALTH AND WELLNESS</a:t>
          </a:r>
        </a:p>
      </dsp:txBody>
      <dsp:txXfrm>
        <a:off x="1067597" y="2943285"/>
        <a:ext cx="3240951" cy="775125"/>
      </dsp:txXfrm>
    </dsp:sp>
    <dsp:sp modelId="{E81B6497-E739-4565-8B8D-F02C0A73942B}">
      <dsp:nvSpPr>
        <dsp:cNvPr id="0" name=""/>
        <dsp:cNvSpPr/>
      </dsp:nvSpPr>
      <dsp:spPr>
        <a:xfrm>
          <a:off x="3638748" y="630615"/>
          <a:ext cx="535181" cy="535181"/>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759164" y="630615"/>
        <a:ext cx="294349" cy="402724"/>
      </dsp:txXfrm>
    </dsp:sp>
    <dsp:sp modelId="{23CBBF9A-E221-4E05-93F1-A6C7405BE16D}">
      <dsp:nvSpPr>
        <dsp:cNvPr id="0" name=""/>
        <dsp:cNvSpPr/>
      </dsp:nvSpPr>
      <dsp:spPr>
        <a:xfrm>
          <a:off x="3988314" y="1603672"/>
          <a:ext cx="535181" cy="535181"/>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108730" y="1603672"/>
        <a:ext cx="294349" cy="402724"/>
      </dsp:txXfrm>
    </dsp:sp>
    <dsp:sp modelId="{C02EBEF4-A965-4131-8DA7-B531C25491C3}">
      <dsp:nvSpPr>
        <dsp:cNvPr id="0" name=""/>
        <dsp:cNvSpPr/>
      </dsp:nvSpPr>
      <dsp:spPr>
        <a:xfrm>
          <a:off x="4332664" y="2576729"/>
          <a:ext cx="535181" cy="535181"/>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453080" y="2576729"/>
        <a:ext cx="294349" cy="4027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1385"/>
          <a:ext cx="7427481" cy="1800154"/>
        </a:xfrm>
        <a:prstGeom prst="roundRect">
          <a:avLst/>
        </a:prstGeom>
        <a:solidFill>
          <a:srgbClr val="DA9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Kansas Department </a:t>
          </a:r>
        </a:p>
        <a:p>
          <a:pPr marL="0" lvl="0" indent="0" algn="ctr" defTabSz="1955800">
            <a:lnSpc>
              <a:spcPct val="90000"/>
            </a:lnSpc>
            <a:spcBef>
              <a:spcPct val="0"/>
            </a:spcBef>
            <a:spcAft>
              <a:spcPct val="35000"/>
            </a:spcAft>
            <a:buNone/>
          </a:pPr>
          <a:r>
            <a:rPr lang="en-US" sz="4400" b="1" kern="1200" dirty="0">
              <a:solidFill>
                <a:schemeClr val="tx1"/>
              </a:solidFill>
            </a:rPr>
            <a:t>of Agriculture</a:t>
          </a:r>
        </a:p>
      </dsp:txBody>
      <dsp:txXfrm>
        <a:off x="87876" y="89261"/>
        <a:ext cx="7251729" cy="16244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1385"/>
          <a:ext cx="7427481" cy="1800154"/>
        </a:xfrm>
        <a:prstGeom prst="roundRect">
          <a:avLst/>
        </a:prstGeom>
        <a:solidFill>
          <a:srgbClr val="DA9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Kansas Department </a:t>
          </a:r>
        </a:p>
        <a:p>
          <a:pPr marL="0" lvl="0" indent="0" algn="ctr" defTabSz="1955800">
            <a:lnSpc>
              <a:spcPct val="90000"/>
            </a:lnSpc>
            <a:spcBef>
              <a:spcPct val="0"/>
            </a:spcBef>
            <a:spcAft>
              <a:spcPct val="35000"/>
            </a:spcAft>
            <a:buNone/>
          </a:pPr>
          <a:r>
            <a:rPr lang="en-US" sz="4400" b="1" kern="1200" dirty="0">
              <a:solidFill>
                <a:schemeClr val="tx1"/>
              </a:solidFill>
            </a:rPr>
            <a:t>of Agriculture</a:t>
          </a:r>
        </a:p>
      </dsp:txBody>
      <dsp:txXfrm>
        <a:off x="87876" y="89261"/>
        <a:ext cx="7251729" cy="16244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1385"/>
          <a:ext cx="7427481" cy="1800154"/>
        </a:xfrm>
        <a:prstGeom prst="roundRect">
          <a:avLst/>
        </a:prstGeom>
        <a:solidFill>
          <a:srgbClr val="DA9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Kansas Department </a:t>
          </a:r>
        </a:p>
        <a:p>
          <a:pPr marL="0" lvl="0" indent="0" algn="ctr" defTabSz="1955800">
            <a:lnSpc>
              <a:spcPct val="90000"/>
            </a:lnSpc>
            <a:spcBef>
              <a:spcPct val="0"/>
            </a:spcBef>
            <a:spcAft>
              <a:spcPct val="35000"/>
            </a:spcAft>
            <a:buNone/>
          </a:pPr>
          <a:r>
            <a:rPr lang="en-US" sz="4400" b="1" kern="1200" dirty="0">
              <a:solidFill>
                <a:schemeClr val="tx1"/>
              </a:solidFill>
            </a:rPr>
            <a:t>of Agriculture</a:t>
          </a:r>
        </a:p>
      </dsp:txBody>
      <dsp:txXfrm>
        <a:off x="87876" y="89261"/>
        <a:ext cx="7251729" cy="16244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1385"/>
          <a:ext cx="7427481" cy="1800154"/>
        </a:xfrm>
        <a:prstGeom prst="roundRect">
          <a:avLst/>
        </a:prstGeom>
        <a:solidFill>
          <a:srgbClr val="DA9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Kansas Department </a:t>
          </a:r>
        </a:p>
        <a:p>
          <a:pPr marL="0" lvl="0" indent="0" algn="ctr" defTabSz="1955800">
            <a:lnSpc>
              <a:spcPct val="90000"/>
            </a:lnSpc>
            <a:spcBef>
              <a:spcPct val="0"/>
            </a:spcBef>
            <a:spcAft>
              <a:spcPct val="35000"/>
            </a:spcAft>
            <a:buNone/>
          </a:pPr>
          <a:r>
            <a:rPr lang="en-US" sz="4400" b="1" kern="1200" dirty="0">
              <a:solidFill>
                <a:schemeClr val="tx1"/>
              </a:solidFill>
            </a:rPr>
            <a:t>of Agriculture</a:t>
          </a:r>
        </a:p>
      </dsp:txBody>
      <dsp:txXfrm>
        <a:off x="87876" y="89261"/>
        <a:ext cx="7251729" cy="16244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1385"/>
          <a:ext cx="7427481" cy="1800154"/>
        </a:xfrm>
        <a:prstGeom prst="roundRect">
          <a:avLst/>
        </a:prstGeom>
        <a:solidFill>
          <a:srgbClr val="DA9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Kansas Department </a:t>
          </a:r>
        </a:p>
        <a:p>
          <a:pPr marL="0" lvl="0" indent="0" algn="ctr" defTabSz="1955800">
            <a:lnSpc>
              <a:spcPct val="90000"/>
            </a:lnSpc>
            <a:spcBef>
              <a:spcPct val="0"/>
            </a:spcBef>
            <a:spcAft>
              <a:spcPct val="35000"/>
            </a:spcAft>
            <a:buNone/>
          </a:pPr>
          <a:r>
            <a:rPr lang="en-US" sz="4400" b="1" kern="1200" dirty="0">
              <a:solidFill>
                <a:schemeClr val="tx1"/>
              </a:solidFill>
            </a:rPr>
            <a:t>of Agriculture</a:t>
          </a:r>
        </a:p>
      </dsp:txBody>
      <dsp:txXfrm>
        <a:off x="87876" y="89261"/>
        <a:ext cx="7251729" cy="1624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A2659-C149-4946-B1FA-87761B9B07F0}">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9F12D-4763-45BD-B8DE-B8C6CE753508}">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The Foundation will focus on promoting a healthy way of life </a:t>
          </a:r>
        </a:p>
      </dsp:txBody>
      <dsp:txXfrm>
        <a:off x="0" y="0"/>
        <a:ext cx="6492875" cy="2552700"/>
      </dsp:txXfrm>
    </dsp:sp>
    <dsp:sp modelId="{3C596C29-DBC2-4BE5-B2A3-EAD59ECB70E1}">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A627D-5631-44DD-948A-40388661ADD0}">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through the education of growing and consuming nutritious food</a:t>
          </a:r>
        </a:p>
      </dsp:txBody>
      <dsp:txXfrm>
        <a:off x="0" y="2552700"/>
        <a:ext cx="6492875" cy="25527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1385"/>
          <a:ext cx="7427481" cy="1800154"/>
        </a:xfrm>
        <a:prstGeom prst="roundRect">
          <a:avLst/>
        </a:prstGeom>
        <a:solidFill>
          <a:srgbClr val="DA9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Kansas Department </a:t>
          </a:r>
        </a:p>
        <a:p>
          <a:pPr marL="0" lvl="0" indent="0" algn="ctr" defTabSz="1955800">
            <a:lnSpc>
              <a:spcPct val="90000"/>
            </a:lnSpc>
            <a:spcBef>
              <a:spcPct val="0"/>
            </a:spcBef>
            <a:spcAft>
              <a:spcPct val="35000"/>
            </a:spcAft>
            <a:buNone/>
          </a:pPr>
          <a:r>
            <a:rPr lang="en-US" sz="4400" b="1" kern="1200" dirty="0">
              <a:solidFill>
                <a:schemeClr val="tx1"/>
              </a:solidFill>
            </a:rPr>
            <a:t>of Agriculture</a:t>
          </a:r>
        </a:p>
      </dsp:txBody>
      <dsp:txXfrm>
        <a:off x="87876" y="89261"/>
        <a:ext cx="7251729" cy="16244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1385"/>
          <a:ext cx="7427481" cy="1800154"/>
        </a:xfrm>
        <a:prstGeom prst="roundRect">
          <a:avLst/>
        </a:prstGeom>
        <a:solidFill>
          <a:srgbClr val="DA94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Kansas Department </a:t>
          </a:r>
        </a:p>
        <a:p>
          <a:pPr marL="0" lvl="0" indent="0" algn="ctr" defTabSz="1955800">
            <a:lnSpc>
              <a:spcPct val="90000"/>
            </a:lnSpc>
            <a:spcBef>
              <a:spcPct val="0"/>
            </a:spcBef>
            <a:spcAft>
              <a:spcPct val="35000"/>
            </a:spcAft>
            <a:buNone/>
          </a:pPr>
          <a:r>
            <a:rPr lang="en-US" sz="4400" b="1" kern="1200" dirty="0">
              <a:solidFill>
                <a:schemeClr val="tx1"/>
              </a:solidFill>
            </a:rPr>
            <a:t>of Agriculture</a:t>
          </a:r>
        </a:p>
      </dsp:txBody>
      <dsp:txXfrm>
        <a:off x="87876" y="89261"/>
        <a:ext cx="7251729" cy="16244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327888"/>
          <a:ext cx="7427481"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rPr>
            <a:t>GAP</a:t>
          </a:r>
        </a:p>
      </dsp:txBody>
      <dsp:txXfrm>
        <a:off x="59399" y="387287"/>
        <a:ext cx="7308683" cy="109800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327888"/>
          <a:ext cx="7427481"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rPr>
            <a:t>GAP</a:t>
          </a:r>
        </a:p>
      </dsp:txBody>
      <dsp:txXfrm>
        <a:off x="59399" y="387287"/>
        <a:ext cx="7308683" cy="109800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327888"/>
          <a:ext cx="7427481"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rPr>
            <a:t>GAP</a:t>
          </a:r>
        </a:p>
      </dsp:txBody>
      <dsp:txXfrm>
        <a:off x="59399" y="387287"/>
        <a:ext cx="7308683" cy="10980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327888"/>
          <a:ext cx="7427481"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rPr>
            <a:t>GAP</a:t>
          </a:r>
        </a:p>
      </dsp:txBody>
      <dsp:txXfrm>
        <a:off x="59399" y="387287"/>
        <a:ext cx="7308683" cy="10980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7972-EE05-0F49-93B1-FEE132E4C39F}">
      <dsp:nvSpPr>
        <dsp:cNvPr id="0" name=""/>
        <dsp:cNvSpPr/>
      </dsp:nvSpPr>
      <dsp:spPr>
        <a:xfrm>
          <a:off x="0" y="327888"/>
          <a:ext cx="7427481"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1"/>
              </a:solidFill>
            </a:rPr>
            <a:t>GAP</a:t>
          </a:r>
        </a:p>
      </dsp:txBody>
      <dsp:txXfrm>
        <a:off x="59399" y="387287"/>
        <a:ext cx="7308683" cy="10980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19490"/>
          <a:ext cx="6900512" cy="17479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FSMA</a:t>
          </a:r>
        </a:p>
      </dsp:txBody>
      <dsp:txXfrm>
        <a:off x="85326" y="104816"/>
        <a:ext cx="6729860" cy="1577254"/>
      </dsp:txXfrm>
    </dsp:sp>
    <dsp:sp modelId="{064E9A59-C961-4E2A-8D36-4846B6E53EE2}">
      <dsp:nvSpPr>
        <dsp:cNvPr id="0" name=""/>
        <dsp:cNvSpPr/>
      </dsp:nvSpPr>
      <dsp:spPr>
        <a:xfrm>
          <a:off x="0" y="1894117"/>
          <a:ext cx="6900512" cy="174790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Kansas Department of Agriculture</a:t>
          </a:r>
        </a:p>
      </dsp:txBody>
      <dsp:txXfrm>
        <a:off x="85326" y="1979443"/>
        <a:ext cx="6729860" cy="1577254"/>
      </dsp:txXfrm>
    </dsp:sp>
    <dsp:sp modelId="{5AA2B38E-5399-C541-8D93-1D00CC165EEE}">
      <dsp:nvSpPr>
        <dsp:cNvPr id="0" name=""/>
        <dsp:cNvSpPr/>
      </dsp:nvSpPr>
      <dsp:spPr>
        <a:xfrm>
          <a:off x="0" y="3768743"/>
          <a:ext cx="6900512" cy="1747906"/>
        </a:xfrm>
        <a:prstGeom prst="roundRect">
          <a:avLst/>
        </a:prstGeom>
        <a:solidFill>
          <a:schemeClr val="accent2">
            <a:hueOff val="-1455363"/>
            <a:satOff val="-83928"/>
            <a:lumOff val="8628"/>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GAP</a:t>
          </a:r>
        </a:p>
      </dsp:txBody>
      <dsp:txXfrm>
        <a:off x="85326" y="3854069"/>
        <a:ext cx="6729860" cy="157725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1956077"/>
          <a:ext cx="7427481" cy="155902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…and much more…</a:t>
          </a:r>
        </a:p>
      </dsp:txBody>
      <dsp:txXfrm>
        <a:off x="76105" y="2032182"/>
        <a:ext cx="7275271" cy="140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3F7EB-0FC0-4CFA-88A1-B6738A49A348}">
      <dsp:nvSpPr>
        <dsp:cNvPr id="0" name=""/>
        <dsp:cNvSpPr/>
      </dsp:nvSpPr>
      <dsp:spPr>
        <a:xfrm>
          <a:off x="0" y="117860"/>
          <a:ext cx="5806246" cy="127544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Small farms have been critical to the fabric of American society through the Nation’s history. </a:t>
          </a:r>
        </a:p>
      </dsp:txBody>
      <dsp:txXfrm>
        <a:off x="62262" y="180122"/>
        <a:ext cx="5681722" cy="1150922"/>
      </dsp:txXfrm>
    </dsp:sp>
    <dsp:sp modelId="{6191CF99-896A-4B91-A427-B5CAD355B0BF}">
      <dsp:nvSpPr>
        <dsp:cNvPr id="0" name=""/>
        <dsp:cNvSpPr/>
      </dsp:nvSpPr>
      <dsp:spPr>
        <a:xfrm>
          <a:off x="0" y="1445146"/>
          <a:ext cx="5806246" cy="1275446"/>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Today, as historically, the vast majority of farms in the United States are small. </a:t>
          </a:r>
        </a:p>
      </dsp:txBody>
      <dsp:txXfrm>
        <a:off x="62262" y="1507408"/>
        <a:ext cx="5681722" cy="1150922"/>
      </dsp:txXfrm>
    </dsp:sp>
    <dsp:sp modelId="{754088CE-9269-4DEC-A883-8BB2B334390A}">
      <dsp:nvSpPr>
        <dsp:cNvPr id="0" name=""/>
        <dsp:cNvSpPr/>
      </dsp:nvSpPr>
      <dsp:spPr>
        <a:xfrm>
          <a:off x="0" y="2772433"/>
          <a:ext cx="5806246" cy="1275446"/>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viability and sustainability of these farms are important to our </a:t>
          </a:r>
          <a:r>
            <a:rPr lang="en-US" sz="1800" b="1" kern="1200" dirty="0"/>
            <a:t>Nation’s economy</a:t>
          </a:r>
          <a:r>
            <a:rPr lang="en-US" sz="1800" kern="1200" dirty="0"/>
            <a:t>, to the </a:t>
          </a:r>
          <a:r>
            <a:rPr lang="en-US" sz="1800" b="1" kern="1200" dirty="0"/>
            <a:t>wise stewardship of natural resources</a:t>
          </a:r>
          <a:r>
            <a:rPr lang="en-US" sz="1800" kern="1200" dirty="0"/>
            <a:t>, and to the </a:t>
          </a:r>
          <a:r>
            <a:rPr lang="en-US" sz="1800" b="1" kern="1200" dirty="0"/>
            <a:t>leadership and social fabric </a:t>
          </a:r>
          <a:r>
            <a:rPr lang="en-US" sz="1800" kern="1200" dirty="0"/>
            <a:t>of rural and urban communities. </a:t>
          </a:r>
        </a:p>
      </dsp:txBody>
      <dsp:txXfrm>
        <a:off x="62262" y="2834695"/>
        <a:ext cx="5681722" cy="1150922"/>
      </dsp:txXfrm>
    </dsp:sp>
    <dsp:sp modelId="{9CBD00D7-3083-4533-AA94-E411C8F9C653}">
      <dsp:nvSpPr>
        <dsp:cNvPr id="0" name=""/>
        <dsp:cNvSpPr/>
      </dsp:nvSpPr>
      <dsp:spPr>
        <a:xfrm>
          <a:off x="0" y="4099719"/>
          <a:ext cx="5806246" cy="127544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Their </a:t>
          </a:r>
          <a:r>
            <a:rPr lang="en-US" sz="1800" b="1" kern="1200" dirty="0"/>
            <a:t>economic contribution </a:t>
          </a:r>
          <a:r>
            <a:rPr lang="en-US" sz="1800" kern="1200" dirty="0"/>
            <a:t>is important to the Nation and is especially critical to the </a:t>
          </a:r>
          <a:r>
            <a:rPr lang="en-US" sz="1800" b="1" kern="1200" dirty="0"/>
            <a:t>economic and social vitality </a:t>
          </a:r>
          <a:r>
            <a:rPr lang="en-US" sz="1800" kern="1200" dirty="0"/>
            <a:t>of thousands of rural urban communities.</a:t>
          </a:r>
        </a:p>
      </dsp:txBody>
      <dsp:txXfrm>
        <a:off x="62262" y="4161981"/>
        <a:ext cx="5681722" cy="1150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F297C-F234-40EA-8F9C-D8756202F5BF}">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BF74E-3F15-4F19-ACEC-A7F9513233BC}">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Enjoyable</a:t>
          </a:r>
        </a:p>
      </dsp:txBody>
      <dsp:txXfrm>
        <a:off x="585701" y="873933"/>
        <a:ext cx="4337991" cy="2693452"/>
      </dsp:txXfrm>
    </dsp:sp>
    <dsp:sp modelId="{3EC7AF9E-16BB-40A5-B9C8-4E77FCE83646}">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C01E4-550E-463F-A947-1E74B28C4982}">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Profitable</a:t>
          </a:r>
        </a:p>
      </dsp:txBody>
      <dsp:txXfrm>
        <a:off x="6092527" y="873933"/>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19490"/>
          <a:ext cx="6900512" cy="17479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FSMA</a:t>
          </a:r>
        </a:p>
      </dsp:txBody>
      <dsp:txXfrm>
        <a:off x="85326" y="104816"/>
        <a:ext cx="6729860" cy="1577254"/>
      </dsp:txXfrm>
    </dsp:sp>
    <dsp:sp modelId="{064E9A59-C961-4E2A-8D36-4846B6E53EE2}">
      <dsp:nvSpPr>
        <dsp:cNvPr id="0" name=""/>
        <dsp:cNvSpPr/>
      </dsp:nvSpPr>
      <dsp:spPr>
        <a:xfrm>
          <a:off x="0" y="1894117"/>
          <a:ext cx="6900512" cy="174790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Kansas Department of Agriculture</a:t>
          </a:r>
        </a:p>
      </dsp:txBody>
      <dsp:txXfrm>
        <a:off x="85326" y="1979443"/>
        <a:ext cx="6729860" cy="1577254"/>
      </dsp:txXfrm>
    </dsp:sp>
    <dsp:sp modelId="{5AA2B38E-5399-C541-8D93-1D00CC165EEE}">
      <dsp:nvSpPr>
        <dsp:cNvPr id="0" name=""/>
        <dsp:cNvSpPr/>
      </dsp:nvSpPr>
      <dsp:spPr>
        <a:xfrm>
          <a:off x="0" y="3768743"/>
          <a:ext cx="6900512" cy="1747906"/>
        </a:xfrm>
        <a:prstGeom prst="roundRect">
          <a:avLst/>
        </a:prstGeom>
        <a:solidFill>
          <a:schemeClr val="accent2">
            <a:hueOff val="-1455363"/>
            <a:satOff val="-83928"/>
            <a:lumOff val="8628"/>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GAP</a:t>
          </a:r>
        </a:p>
      </dsp:txBody>
      <dsp:txXfrm>
        <a:off x="85326" y="3854069"/>
        <a:ext cx="6729860" cy="1577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715617"/>
          <a:ext cx="7427481" cy="40306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Food Safety Modernization Act:</a:t>
          </a:r>
        </a:p>
        <a:p>
          <a:pPr marL="0" lvl="0" indent="0" algn="l" defTabSz="2889250">
            <a:lnSpc>
              <a:spcPct val="90000"/>
            </a:lnSpc>
            <a:spcBef>
              <a:spcPct val="0"/>
            </a:spcBef>
            <a:spcAft>
              <a:spcPct val="35000"/>
            </a:spcAft>
            <a:buNone/>
          </a:pPr>
          <a:r>
            <a:rPr lang="en-US" sz="6500" kern="1200" dirty="0"/>
            <a:t>FSMA</a:t>
          </a:r>
        </a:p>
      </dsp:txBody>
      <dsp:txXfrm>
        <a:off x="196760" y="912377"/>
        <a:ext cx="7033961" cy="36371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3EA4-A50B-471A-9FE3-0942D78D5E49}">
      <dsp:nvSpPr>
        <dsp:cNvPr id="0" name=""/>
        <dsp:cNvSpPr/>
      </dsp:nvSpPr>
      <dsp:spPr>
        <a:xfrm>
          <a:off x="0" y="0"/>
          <a:ext cx="7427481" cy="1635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Food Safety Modernization Act:</a:t>
          </a:r>
        </a:p>
        <a:p>
          <a:pPr marL="0" lvl="0" indent="0" algn="ctr" defTabSz="1600200">
            <a:lnSpc>
              <a:spcPct val="90000"/>
            </a:lnSpc>
            <a:spcBef>
              <a:spcPct val="0"/>
            </a:spcBef>
            <a:spcAft>
              <a:spcPct val="35000"/>
            </a:spcAft>
            <a:buNone/>
          </a:pPr>
          <a:r>
            <a:rPr lang="en-US" sz="3600" kern="1200" dirty="0"/>
            <a:t>FSMA</a:t>
          </a:r>
        </a:p>
      </dsp:txBody>
      <dsp:txXfrm>
        <a:off x="79818" y="79818"/>
        <a:ext cx="7267845" cy="14754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F8D88-6BD7-894D-A2D2-817FE326168B}" type="datetimeFigureOut">
              <a:rPr lang="en-US" smtClean="0"/>
              <a:t>4/13/22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46A04-C883-4B49-BFAF-1ED9A0770DA0}" type="slidenum">
              <a:rPr lang="en-US" smtClean="0"/>
              <a:t>‹#›</a:t>
            </a:fld>
            <a:endParaRPr lang="en-US"/>
          </a:p>
        </p:txBody>
      </p:sp>
    </p:spTree>
    <p:extLst>
      <p:ext uri="{BB962C8B-B14F-4D97-AF65-F5344CB8AC3E}">
        <p14:creationId xmlns:p14="http://schemas.microsoft.com/office/powerpoint/2010/main" val="428745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46A04-C883-4B49-BFAF-1ED9A0770DA0}" type="slidenum">
              <a:rPr lang="en-US" smtClean="0"/>
              <a:t>34</a:t>
            </a:fld>
            <a:endParaRPr lang="en-US"/>
          </a:p>
        </p:txBody>
      </p:sp>
    </p:spTree>
    <p:extLst>
      <p:ext uri="{BB962C8B-B14F-4D97-AF65-F5344CB8AC3E}">
        <p14:creationId xmlns:p14="http://schemas.microsoft.com/office/powerpoint/2010/main" val="140083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46A04-C883-4B49-BFAF-1ED9A0770DA0}" type="slidenum">
              <a:rPr lang="en-US" smtClean="0"/>
              <a:t>35</a:t>
            </a:fld>
            <a:endParaRPr lang="en-US"/>
          </a:p>
        </p:txBody>
      </p:sp>
    </p:spTree>
    <p:extLst>
      <p:ext uri="{BB962C8B-B14F-4D97-AF65-F5344CB8AC3E}">
        <p14:creationId xmlns:p14="http://schemas.microsoft.com/office/powerpoint/2010/main" val="324819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46A04-C883-4B49-BFAF-1ED9A0770DA0}" type="slidenum">
              <a:rPr lang="en-US" smtClean="0"/>
              <a:t>36</a:t>
            </a:fld>
            <a:endParaRPr lang="en-US"/>
          </a:p>
        </p:txBody>
      </p:sp>
    </p:spTree>
    <p:extLst>
      <p:ext uri="{BB962C8B-B14F-4D97-AF65-F5344CB8AC3E}">
        <p14:creationId xmlns:p14="http://schemas.microsoft.com/office/powerpoint/2010/main" val="161544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E848-96A1-DE4B-AF32-2F9ECBE798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5DD27E-6134-8F45-BA19-8B669A4FC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D099D-7BD9-8E44-8812-3E4F8DF79D78}"/>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5" name="Footer Placeholder 4">
            <a:extLst>
              <a:ext uri="{FF2B5EF4-FFF2-40B4-BE49-F238E27FC236}">
                <a16:creationId xmlns:a16="http://schemas.microsoft.com/office/drawing/2014/main" id="{0A7C39F0-7ACF-FD49-8166-DFB393B65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42B20-3437-2B44-94EE-9ABDC1E9619B}"/>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239146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9665-C16B-A944-B8BF-DFAE5F5689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DE58EB-80B5-6F48-90A1-F4342B3E0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9BA01-C0E8-424D-A6E5-9AC12E67747F}"/>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5" name="Footer Placeholder 4">
            <a:extLst>
              <a:ext uri="{FF2B5EF4-FFF2-40B4-BE49-F238E27FC236}">
                <a16:creationId xmlns:a16="http://schemas.microsoft.com/office/drawing/2014/main" id="{9D1011A1-3817-9E4F-8A57-A23DF9692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47FD0-6953-8E45-ACD2-50A16082EE00}"/>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386750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D8E514-66A3-F54F-98B0-74C598A8F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9F832-2BC1-B94B-A372-3E21EB278A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0377C-114A-B342-8224-8AFA88F7108E}"/>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5" name="Footer Placeholder 4">
            <a:extLst>
              <a:ext uri="{FF2B5EF4-FFF2-40B4-BE49-F238E27FC236}">
                <a16:creationId xmlns:a16="http://schemas.microsoft.com/office/drawing/2014/main" id="{BBFBBD9B-1100-0F4C-9538-5710FD21A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6383E-1170-8144-A880-85836CECD1D5}"/>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135667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E997-B8AF-FD41-80D0-D5AAD489BC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86012-CFAF-FB4E-B663-48689B52D3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EF349-2C0F-1141-80BD-3D9C294B15A0}"/>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5" name="Footer Placeholder 4">
            <a:extLst>
              <a:ext uri="{FF2B5EF4-FFF2-40B4-BE49-F238E27FC236}">
                <a16:creationId xmlns:a16="http://schemas.microsoft.com/office/drawing/2014/main" id="{729A9F72-308C-994E-BC28-C8D4836CA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C988A-1ACA-7246-A036-E077262F262E}"/>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384385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EB0C-C6C1-1E4C-AD79-A8486D3D2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4259E-18E8-FC43-8CA5-A2A22659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64F6A5-1EF7-494F-A6F4-ED931478CD63}"/>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5" name="Footer Placeholder 4">
            <a:extLst>
              <a:ext uri="{FF2B5EF4-FFF2-40B4-BE49-F238E27FC236}">
                <a16:creationId xmlns:a16="http://schemas.microsoft.com/office/drawing/2014/main" id="{4381ABA6-A586-494D-AD2F-486D061EE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D115B-DB8B-A14A-9B98-397D265A52DC}"/>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159948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93D7-2397-BD4B-BD54-659E3A5E9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FE8DF-0B34-AE43-A8D7-D29CBC1B9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6991B-ADA6-3E48-BF1F-15DDB19AD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6D140A-0924-C34B-9FFE-856B80A0D536}"/>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6" name="Footer Placeholder 5">
            <a:extLst>
              <a:ext uri="{FF2B5EF4-FFF2-40B4-BE49-F238E27FC236}">
                <a16:creationId xmlns:a16="http://schemas.microsoft.com/office/drawing/2014/main" id="{6ACE7DAA-7F19-AE40-8B79-315B30DF8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955EA-8667-B846-B846-87351032908F}"/>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29522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DE7B-C0BF-A347-9E47-CB04EF0105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D12342-145A-0A47-98B9-B463DAD7D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673DB0-256B-1348-88D0-6EE6ED254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FCF53-ABC8-5043-ADD1-C77AC0539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361645-1680-E54F-A116-EB36B2C4C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7BE95F-F247-394A-A397-0646754DFDA7}"/>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8" name="Footer Placeholder 7">
            <a:extLst>
              <a:ext uri="{FF2B5EF4-FFF2-40B4-BE49-F238E27FC236}">
                <a16:creationId xmlns:a16="http://schemas.microsoft.com/office/drawing/2014/main" id="{70758695-42F7-A940-AF51-94F4FF3967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B46C7-5A8C-F943-98BE-192C84B70D61}"/>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75112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2471-0A68-7746-9219-D5BDDA20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52DE37-400B-CA45-B62C-737BDB177055}"/>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4" name="Footer Placeholder 3">
            <a:extLst>
              <a:ext uri="{FF2B5EF4-FFF2-40B4-BE49-F238E27FC236}">
                <a16:creationId xmlns:a16="http://schemas.microsoft.com/office/drawing/2014/main" id="{3B1E2488-D5EA-A64B-BFCC-0346B20253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28F4-C19F-A24B-8155-B231914952EA}"/>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316927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F4A23-5A9D-964E-AAEF-4836DF30F587}"/>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3" name="Footer Placeholder 2">
            <a:extLst>
              <a:ext uri="{FF2B5EF4-FFF2-40B4-BE49-F238E27FC236}">
                <a16:creationId xmlns:a16="http://schemas.microsoft.com/office/drawing/2014/main" id="{06BF94A8-8891-B143-9308-5EDFDD9DB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9C74F-24C6-8149-8C97-30C27E8BA120}"/>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90108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1340-E724-3E42-8740-E61B867A4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83BFB8-CB4F-0040-8807-707A6D861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1031BB-291F-7347-BB35-EFB4F7B95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24676-107F-EE41-AE75-024B9CC0433F}"/>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6" name="Footer Placeholder 5">
            <a:extLst>
              <a:ext uri="{FF2B5EF4-FFF2-40B4-BE49-F238E27FC236}">
                <a16:creationId xmlns:a16="http://schemas.microsoft.com/office/drawing/2014/main" id="{AB758E32-CCF5-B149-A3D3-1DF557806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99191-C5E0-124A-9E5C-75FE3F2CDC9E}"/>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178493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8832-E3A2-1142-AF71-35CBAF002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8867B-79D8-994A-A9FE-56673B81F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10933D-E8D1-7A4B-8B50-6D5F9991B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4A6AF9-BB04-894A-9B86-5D22714BCD5D}"/>
              </a:ext>
            </a:extLst>
          </p:cNvPr>
          <p:cNvSpPr>
            <a:spLocks noGrp="1"/>
          </p:cNvSpPr>
          <p:nvPr>
            <p:ph type="dt" sz="half" idx="10"/>
          </p:nvPr>
        </p:nvSpPr>
        <p:spPr/>
        <p:txBody>
          <a:bodyPr/>
          <a:lstStyle/>
          <a:p>
            <a:fld id="{64FCC218-E74A-194D-8870-9E3B3FDB90E5}" type="datetimeFigureOut">
              <a:rPr lang="en-US" smtClean="0"/>
              <a:t>4/13/22</a:t>
            </a:fld>
            <a:endParaRPr lang="en-US"/>
          </a:p>
        </p:txBody>
      </p:sp>
      <p:sp>
        <p:nvSpPr>
          <p:cNvPr id="6" name="Footer Placeholder 5">
            <a:extLst>
              <a:ext uri="{FF2B5EF4-FFF2-40B4-BE49-F238E27FC236}">
                <a16:creationId xmlns:a16="http://schemas.microsoft.com/office/drawing/2014/main" id="{C5EA9B74-2B20-1B4B-9207-86F3EFAA5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1325A-6747-B44E-84D5-2D188242D478}"/>
              </a:ext>
            </a:extLst>
          </p:cNvPr>
          <p:cNvSpPr>
            <a:spLocks noGrp="1"/>
          </p:cNvSpPr>
          <p:nvPr>
            <p:ph type="sldNum" sz="quarter" idx="12"/>
          </p:nvPr>
        </p:nvSpPr>
        <p:spPr/>
        <p:txBody>
          <a:bodyPr/>
          <a:lstStyle/>
          <a:p>
            <a:fld id="{048BBC48-E7A0-B94B-90E8-53555DDA9641}" type="slidenum">
              <a:rPr lang="en-US" smtClean="0"/>
              <a:t>‹#›</a:t>
            </a:fld>
            <a:endParaRPr lang="en-US"/>
          </a:p>
        </p:txBody>
      </p:sp>
    </p:spTree>
    <p:extLst>
      <p:ext uri="{BB962C8B-B14F-4D97-AF65-F5344CB8AC3E}">
        <p14:creationId xmlns:p14="http://schemas.microsoft.com/office/powerpoint/2010/main" val="392694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5A51F-8100-4A4D-B7F8-6D69293A7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4F358-87FC-DC44-B58B-22DFAB101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0F7BE-7AB6-944C-A0BD-7BBBA2009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CC218-E74A-194D-8870-9E3B3FDB90E5}" type="datetimeFigureOut">
              <a:rPr lang="en-US" smtClean="0"/>
              <a:t>4/13/22</a:t>
            </a:fld>
            <a:endParaRPr lang="en-US"/>
          </a:p>
        </p:txBody>
      </p:sp>
      <p:sp>
        <p:nvSpPr>
          <p:cNvPr id="5" name="Footer Placeholder 4">
            <a:extLst>
              <a:ext uri="{FF2B5EF4-FFF2-40B4-BE49-F238E27FC236}">
                <a16:creationId xmlns:a16="http://schemas.microsoft.com/office/drawing/2014/main" id="{6DA94402-0DC2-9C4F-837D-61B7B148E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012C47-04C2-E340-98D8-A8E65F772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BBC48-E7A0-B94B-90E8-53555DDA9641}" type="slidenum">
              <a:rPr lang="en-US" smtClean="0"/>
              <a:t>‹#›</a:t>
            </a:fld>
            <a:endParaRPr lang="en-US"/>
          </a:p>
        </p:txBody>
      </p:sp>
    </p:spTree>
    <p:extLst>
      <p:ext uri="{BB962C8B-B14F-4D97-AF65-F5344CB8AC3E}">
        <p14:creationId xmlns:p14="http://schemas.microsoft.com/office/powerpoint/2010/main" val="59796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teckfarms@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tallgrasshempcannabis.com/" TargetMode="External"/><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delitybank.com/resources/knowledge-center/rise-farms-announcement/" TargetMode="External"/><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6109-DBC7-5349-9EFE-CD0EBD2727AB}"/>
              </a:ext>
            </a:extLst>
          </p:cNvPr>
          <p:cNvSpPr>
            <a:spLocks noGrp="1"/>
          </p:cNvSpPr>
          <p:nvPr>
            <p:ph type="title"/>
          </p:nvPr>
        </p:nvSpPr>
        <p:spPr>
          <a:xfrm>
            <a:off x="838200" y="365125"/>
            <a:ext cx="10515600" cy="2465161"/>
          </a:xfrm>
        </p:spPr>
        <p:txBody>
          <a:bodyPr>
            <a:normAutofit fontScale="90000"/>
          </a:bodyPr>
          <a:lstStyle/>
          <a:p>
            <a:pPr algn="ctr"/>
            <a:r>
              <a:rPr lang="en-US" b="1" i="1" dirty="0">
                <a:solidFill>
                  <a:schemeClr val="accent6">
                    <a:lumMod val="50000"/>
                  </a:schemeClr>
                </a:solidFill>
              </a:rPr>
              <a:t>Planning Your Food Safety Practices </a:t>
            </a:r>
            <a:br>
              <a:rPr lang="en-US" b="1" i="1" dirty="0">
                <a:solidFill>
                  <a:schemeClr val="accent6">
                    <a:lumMod val="50000"/>
                  </a:schemeClr>
                </a:solidFill>
              </a:rPr>
            </a:br>
            <a:r>
              <a:rPr lang="en-US" b="1" i="1" dirty="0">
                <a:solidFill>
                  <a:schemeClr val="accent6">
                    <a:lumMod val="50000"/>
                  </a:schemeClr>
                </a:solidFill>
              </a:rPr>
              <a:t>in Your Vision for Growth</a:t>
            </a:r>
            <a:br>
              <a:rPr lang="en-US" b="1" i="1" dirty="0">
                <a:solidFill>
                  <a:schemeClr val="accent6">
                    <a:lumMod val="50000"/>
                  </a:schemeClr>
                </a:solidFill>
              </a:rPr>
            </a:br>
            <a:r>
              <a:rPr lang="en-US" b="1" i="1" dirty="0">
                <a:solidFill>
                  <a:schemeClr val="accent6">
                    <a:lumMod val="50000"/>
                  </a:schemeClr>
                </a:solidFill>
              </a:rPr>
              <a:t>April 9, 2022</a:t>
            </a:r>
            <a:br>
              <a:rPr lang="en-US" b="1" dirty="0"/>
            </a:br>
            <a:endParaRPr lang="en-US" dirty="0"/>
          </a:p>
        </p:txBody>
      </p:sp>
      <p:pic>
        <p:nvPicPr>
          <p:cNvPr id="5" name="Content Placeholder 4">
            <a:extLst>
              <a:ext uri="{FF2B5EF4-FFF2-40B4-BE49-F238E27FC236}">
                <a16:creationId xmlns:a16="http://schemas.microsoft.com/office/drawing/2014/main" id="{4C20444E-D83B-0041-9FB8-85C5F18D453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97214" y="2319611"/>
            <a:ext cx="9597571" cy="1223690"/>
          </a:xfrm>
        </p:spPr>
      </p:pic>
      <p:pic>
        <p:nvPicPr>
          <p:cNvPr id="8" name="Picture 7" descr="Logo, company name&#10;&#10;Description automatically generated">
            <a:extLst>
              <a:ext uri="{FF2B5EF4-FFF2-40B4-BE49-F238E27FC236}">
                <a16:creationId xmlns:a16="http://schemas.microsoft.com/office/drawing/2014/main" id="{0197BCE3-5A91-2B43-B4F4-4C4BE77C4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7496" y="3849060"/>
            <a:ext cx="2767744" cy="2507744"/>
          </a:xfrm>
          <a:prstGeom prst="rect">
            <a:avLst/>
          </a:prstGeom>
        </p:spPr>
      </p:pic>
      <p:pic>
        <p:nvPicPr>
          <p:cNvPr id="11" name="Picture 10" descr="Logo&#10;&#10;Description automatically generated">
            <a:extLst>
              <a:ext uri="{FF2B5EF4-FFF2-40B4-BE49-F238E27FC236}">
                <a16:creationId xmlns:a16="http://schemas.microsoft.com/office/drawing/2014/main" id="{948C1DCA-D0FE-1047-AE46-28D201287C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6761" y="3849060"/>
            <a:ext cx="3004663" cy="2589840"/>
          </a:xfrm>
          <a:prstGeom prst="rect">
            <a:avLst/>
          </a:prstGeom>
        </p:spPr>
      </p:pic>
    </p:spTree>
    <p:extLst>
      <p:ext uri="{BB962C8B-B14F-4D97-AF65-F5344CB8AC3E}">
        <p14:creationId xmlns:p14="http://schemas.microsoft.com/office/powerpoint/2010/main" val="265535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3ED0-488A-184D-92FF-C3C2A988815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Organic Practices</a:t>
            </a:r>
          </a:p>
        </p:txBody>
      </p:sp>
      <p:sp>
        <p:nvSpPr>
          <p:cNvPr id="4" name="Content Placeholder 3">
            <a:extLst>
              <a:ext uri="{FF2B5EF4-FFF2-40B4-BE49-F238E27FC236}">
                <a16:creationId xmlns:a16="http://schemas.microsoft.com/office/drawing/2014/main" id="{974BBA83-2A54-AC4B-BA9B-CAF3808468CD}"/>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buNone/>
            </a:pPr>
            <a:endParaRPr lang="en-US" sz="2200" dirty="0"/>
          </a:p>
          <a:p>
            <a:pPr marL="0" indent="0">
              <a:buNone/>
            </a:pPr>
            <a:endParaRPr lang="en-US" sz="2200" dirty="0"/>
          </a:p>
          <a:p>
            <a:r>
              <a:rPr lang="en-US" sz="3200" dirty="0"/>
              <a:t>Cover crop—outdoor and high tunnels</a:t>
            </a:r>
          </a:p>
        </p:txBody>
      </p:sp>
      <p:pic>
        <p:nvPicPr>
          <p:cNvPr id="6" name="Content Placeholder 5" descr="A picture containing grass, outdoor, field, building&#10;&#10;Description automatically generated">
            <a:extLst>
              <a:ext uri="{FF2B5EF4-FFF2-40B4-BE49-F238E27FC236}">
                <a16:creationId xmlns:a16="http://schemas.microsoft.com/office/drawing/2014/main" id="{1AB31B58-172F-8645-9386-D1D1279CA573}"/>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781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3ED0-488A-184D-92FF-C3C2A988815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Organic Practices</a:t>
            </a:r>
          </a:p>
        </p:txBody>
      </p:sp>
      <p:sp>
        <p:nvSpPr>
          <p:cNvPr id="4" name="Content Placeholder 3">
            <a:extLst>
              <a:ext uri="{FF2B5EF4-FFF2-40B4-BE49-F238E27FC236}">
                <a16:creationId xmlns:a16="http://schemas.microsoft.com/office/drawing/2014/main" id="{974BBA83-2A54-AC4B-BA9B-CAF3808468CD}"/>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buNone/>
            </a:pPr>
            <a:endParaRPr lang="en-US" sz="2200" dirty="0"/>
          </a:p>
          <a:p>
            <a:pPr marL="0" indent="0">
              <a:buNone/>
            </a:pPr>
            <a:endParaRPr lang="en-US" sz="2200" dirty="0"/>
          </a:p>
          <a:p>
            <a:r>
              <a:rPr lang="en-US" sz="3200" dirty="0"/>
              <a:t>Compost</a:t>
            </a:r>
          </a:p>
        </p:txBody>
      </p:sp>
      <p:pic>
        <p:nvPicPr>
          <p:cNvPr id="6" name="Content Placeholder 5">
            <a:extLst>
              <a:ext uri="{FF2B5EF4-FFF2-40B4-BE49-F238E27FC236}">
                <a16:creationId xmlns:a16="http://schemas.microsoft.com/office/drawing/2014/main" id="{1AB31B58-172F-8645-9386-D1D1279CA57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3505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3ED0-488A-184D-92FF-C3C2A988815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Organic Practices</a:t>
            </a:r>
          </a:p>
        </p:txBody>
      </p:sp>
      <p:sp>
        <p:nvSpPr>
          <p:cNvPr id="4" name="Content Placeholder 3">
            <a:extLst>
              <a:ext uri="{FF2B5EF4-FFF2-40B4-BE49-F238E27FC236}">
                <a16:creationId xmlns:a16="http://schemas.microsoft.com/office/drawing/2014/main" id="{974BBA83-2A54-AC4B-BA9B-CAF3808468CD}"/>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buNone/>
            </a:pPr>
            <a:endParaRPr lang="en-US" sz="3600" dirty="0"/>
          </a:p>
          <a:p>
            <a:pPr marL="0" indent="0">
              <a:buNone/>
            </a:pPr>
            <a:r>
              <a:rPr lang="en-US" sz="3600" dirty="0"/>
              <a:t>Chickens to prep and add nutrients</a:t>
            </a:r>
          </a:p>
        </p:txBody>
      </p:sp>
      <p:pic>
        <p:nvPicPr>
          <p:cNvPr id="6" name="Content Placeholder 5">
            <a:extLst>
              <a:ext uri="{FF2B5EF4-FFF2-40B4-BE49-F238E27FC236}">
                <a16:creationId xmlns:a16="http://schemas.microsoft.com/office/drawing/2014/main" id="{1AB31B58-172F-8645-9386-D1D1279CA57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5296533" y="103249"/>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7875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outdoor, forest&#10;&#10;Description automatically generated">
            <a:extLst>
              <a:ext uri="{FF2B5EF4-FFF2-40B4-BE49-F238E27FC236}">
                <a16:creationId xmlns:a16="http://schemas.microsoft.com/office/drawing/2014/main" id="{6ABF19BF-5235-41E7-9453-8C20E11CB1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63952" y="-2666999"/>
            <a:ext cx="6858000" cy="12191999"/>
          </a:xfrm>
          <a:prstGeom prst="rect">
            <a:avLst/>
          </a:prstGeom>
        </p:spPr>
      </p:pic>
      <p:sp>
        <p:nvSpPr>
          <p:cNvPr id="2" name="Title 1">
            <a:extLst>
              <a:ext uri="{FF2B5EF4-FFF2-40B4-BE49-F238E27FC236}">
                <a16:creationId xmlns:a16="http://schemas.microsoft.com/office/drawing/2014/main" id="{E3C50D14-413B-46B9-8184-26516EFF96A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Chicken Tractor</a:t>
            </a:r>
            <a:br>
              <a:rPr lang="en-US" sz="5200">
                <a:solidFill>
                  <a:srgbClr val="FFFFFF"/>
                </a:solidFill>
              </a:rPr>
            </a:br>
            <a:r>
              <a:rPr lang="en-US" sz="5200">
                <a:solidFill>
                  <a:srgbClr val="FFFFFF"/>
                </a:solidFill>
              </a:rPr>
              <a:t>Manure goes where it is needed.</a:t>
            </a:r>
            <a:br>
              <a:rPr lang="en-US" sz="5200">
                <a:solidFill>
                  <a:srgbClr val="FFFFFF"/>
                </a:solidFill>
              </a:rPr>
            </a:br>
            <a:endParaRPr lang="en-US" sz="5200">
              <a:solidFill>
                <a:srgbClr val="FFFFFF"/>
              </a:solidFill>
            </a:endParaRPr>
          </a:p>
        </p:txBody>
      </p:sp>
    </p:spTree>
    <p:extLst>
      <p:ext uri="{BB962C8B-B14F-4D97-AF65-F5344CB8AC3E}">
        <p14:creationId xmlns:p14="http://schemas.microsoft.com/office/powerpoint/2010/main" val="36860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3ED0-488A-184D-92FF-C3C2A988815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Food Safety Requirements</a:t>
            </a:r>
          </a:p>
        </p:txBody>
      </p:sp>
      <p:sp>
        <p:nvSpPr>
          <p:cNvPr id="4" name="Content Placeholder 3">
            <a:extLst>
              <a:ext uri="{FF2B5EF4-FFF2-40B4-BE49-F238E27FC236}">
                <a16:creationId xmlns:a16="http://schemas.microsoft.com/office/drawing/2014/main" id="{974BBA83-2A54-AC4B-BA9B-CAF3808468CD}"/>
              </a:ext>
            </a:extLst>
          </p:cNvPr>
          <p:cNvSpPr>
            <a:spLocks noGrp="1"/>
          </p:cNvSpPr>
          <p:nvPr>
            <p:ph sz="half" idx="2"/>
          </p:nvPr>
        </p:nvSpPr>
        <p:spPr>
          <a:xfrm>
            <a:off x="640080" y="2872899"/>
            <a:ext cx="4243589" cy="3623156"/>
          </a:xfrm>
        </p:spPr>
        <p:txBody>
          <a:bodyPr vert="horz" lIns="91440" tIns="45720" rIns="91440" bIns="45720" rtlCol="0">
            <a:noAutofit/>
          </a:bodyPr>
          <a:lstStyle/>
          <a:p>
            <a:pPr marL="0" indent="0">
              <a:buNone/>
            </a:pPr>
            <a:r>
              <a:rPr lang="en-US" sz="2400" dirty="0"/>
              <a:t>Per FSMA:</a:t>
            </a:r>
          </a:p>
          <a:p>
            <a:pPr marL="0" indent="0">
              <a:buNone/>
            </a:pPr>
            <a:r>
              <a:rPr lang="en-US" sz="2400" i="1" dirty="0"/>
              <a:t>At this time, the FDA does not object to farmers complying with the USDA’s National Organic Program standards, which call for a 120-day interval between the application of raw manure for crops in contact with the soil and 90 days for crops not in contact with the soil. </a:t>
            </a:r>
          </a:p>
        </p:txBody>
      </p:sp>
      <p:pic>
        <p:nvPicPr>
          <p:cNvPr id="6" name="Content Placeholder 5">
            <a:extLst>
              <a:ext uri="{FF2B5EF4-FFF2-40B4-BE49-F238E27FC236}">
                <a16:creationId xmlns:a16="http://schemas.microsoft.com/office/drawing/2014/main" id="{1AB31B58-172F-8645-9386-D1D1279CA57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5296533" y="103249"/>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55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3ED0-488A-184D-92FF-C3C2A9888158}"/>
              </a:ext>
            </a:extLst>
          </p:cNvPr>
          <p:cNvSpPr>
            <a:spLocks noGrp="1"/>
          </p:cNvSpPr>
          <p:nvPr>
            <p:ph type="title"/>
          </p:nvPr>
        </p:nvSpPr>
        <p:spPr>
          <a:xfrm>
            <a:off x="463966" y="429953"/>
            <a:ext cx="4368602" cy="1727089"/>
          </a:xfrm>
        </p:spPr>
        <p:txBody>
          <a:bodyPr vert="horz" lIns="91440" tIns="45720" rIns="91440" bIns="45720" rtlCol="0" anchor="b">
            <a:normAutofit/>
          </a:bodyPr>
          <a:lstStyle/>
          <a:p>
            <a:r>
              <a:rPr lang="en-US" sz="5400" b="1" dirty="0"/>
              <a:t>Aerator 3-vat Sink System</a:t>
            </a:r>
          </a:p>
        </p:txBody>
      </p:sp>
      <p:pic>
        <p:nvPicPr>
          <p:cNvPr id="6" name="Content Placeholder 5">
            <a:extLst>
              <a:ext uri="{FF2B5EF4-FFF2-40B4-BE49-F238E27FC236}">
                <a16:creationId xmlns:a16="http://schemas.microsoft.com/office/drawing/2014/main" id="{1AB31B58-172F-8645-9386-D1D1279CA57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5296533" y="103249"/>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4381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3ED0-488A-184D-92FF-C3C2A9888158}"/>
              </a:ext>
            </a:extLst>
          </p:cNvPr>
          <p:cNvSpPr>
            <a:spLocks noGrp="1"/>
          </p:cNvSpPr>
          <p:nvPr>
            <p:ph type="title"/>
          </p:nvPr>
        </p:nvSpPr>
        <p:spPr>
          <a:xfrm>
            <a:off x="640080" y="325369"/>
            <a:ext cx="4368602" cy="1883097"/>
          </a:xfrm>
        </p:spPr>
        <p:txBody>
          <a:bodyPr vert="horz" lIns="91440" tIns="45720" rIns="91440" bIns="45720" rtlCol="0" anchor="b">
            <a:normAutofit/>
          </a:bodyPr>
          <a:lstStyle/>
          <a:p>
            <a:r>
              <a:rPr lang="en-US" sz="5400" b="1" dirty="0"/>
              <a:t>Efficiency</a:t>
            </a:r>
          </a:p>
        </p:txBody>
      </p:sp>
      <p:sp>
        <p:nvSpPr>
          <p:cNvPr id="4" name="Content Placeholder 3">
            <a:extLst>
              <a:ext uri="{FF2B5EF4-FFF2-40B4-BE49-F238E27FC236}">
                <a16:creationId xmlns:a16="http://schemas.microsoft.com/office/drawing/2014/main" id="{974BBA83-2A54-AC4B-BA9B-CAF3808468CD}"/>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buNone/>
            </a:pPr>
            <a:endParaRPr lang="en-US" sz="2200" dirty="0"/>
          </a:p>
          <a:p>
            <a:pPr marL="0" indent="0">
              <a:buNone/>
            </a:pPr>
            <a:r>
              <a:rPr lang="en-US" dirty="0"/>
              <a:t>Spin dry—the quicker from processing into the cooler, it will stay fresh longer</a:t>
            </a:r>
          </a:p>
        </p:txBody>
      </p:sp>
      <p:pic>
        <p:nvPicPr>
          <p:cNvPr id="6" name="Content Placeholder 5">
            <a:extLst>
              <a:ext uri="{FF2B5EF4-FFF2-40B4-BE49-F238E27FC236}">
                <a16:creationId xmlns:a16="http://schemas.microsoft.com/office/drawing/2014/main" id="{1AB31B58-172F-8645-9386-D1D1279CA57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6436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E27F-2C45-4711-9E73-462DE238A4D9}"/>
              </a:ext>
            </a:extLst>
          </p:cNvPr>
          <p:cNvSpPr>
            <a:spLocks noGrp="1"/>
          </p:cNvSpPr>
          <p:nvPr>
            <p:ph type="title"/>
          </p:nvPr>
        </p:nvSpPr>
        <p:spPr>
          <a:xfrm>
            <a:off x="838201" y="300580"/>
            <a:ext cx="9829800" cy="1089529"/>
          </a:xfrm>
        </p:spPr>
        <p:txBody>
          <a:bodyPr>
            <a:noAutofit/>
          </a:bodyPr>
          <a:lstStyle/>
          <a:p>
            <a:r>
              <a:rPr lang="en-US" sz="8800" b="1" dirty="0">
                <a:solidFill>
                  <a:srgbClr val="FFFFFF"/>
                </a:solidFill>
              </a:rPr>
              <a:t>Measuring Success</a:t>
            </a:r>
          </a:p>
        </p:txBody>
      </p:sp>
      <p:graphicFrame>
        <p:nvGraphicFramePr>
          <p:cNvPr id="5" name="Content Placeholder 2">
            <a:extLst>
              <a:ext uri="{FF2B5EF4-FFF2-40B4-BE49-F238E27FC236}">
                <a16:creationId xmlns:a16="http://schemas.microsoft.com/office/drawing/2014/main" id="{CFBE1AE7-8FB9-4DA7-9CBB-396E5DCDE9C2}"/>
              </a:ext>
            </a:extLst>
          </p:cNvPr>
          <p:cNvGraphicFramePr>
            <a:graphicFrameLocks noGrp="1"/>
          </p:cNvGraphicFramePr>
          <p:nvPr>
            <p:ph idx="1"/>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99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D1C2-95B0-4E7E-ABB8-57CB02B90F1D}"/>
              </a:ext>
            </a:extLst>
          </p:cNvPr>
          <p:cNvSpPr>
            <a:spLocks noGrp="1"/>
          </p:cNvSpPr>
          <p:nvPr>
            <p:ph type="title"/>
          </p:nvPr>
        </p:nvSpPr>
        <p:spPr>
          <a:xfrm>
            <a:off x="8643193" y="489507"/>
            <a:ext cx="3091607" cy="1655483"/>
          </a:xfrm>
        </p:spPr>
        <p:txBody>
          <a:bodyPr anchor="b">
            <a:normAutofit/>
          </a:bodyPr>
          <a:lstStyle/>
          <a:p>
            <a:r>
              <a:rPr lang="en-US" sz="4000" dirty="0"/>
              <a:t>2021-2022 Season</a:t>
            </a:r>
          </a:p>
        </p:txBody>
      </p:sp>
      <p:pic>
        <p:nvPicPr>
          <p:cNvPr id="6" name="Picture 5" descr="A picture containing food, indoor, vegetable, different&#10;&#10;Description automatically generated">
            <a:extLst>
              <a:ext uri="{FF2B5EF4-FFF2-40B4-BE49-F238E27FC236}">
                <a16:creationId xmlns:a16="http://schemas.microsoft.com/office/drawing/2014/main" id="{088E0683-D089-4A6A-B8ED-0262256465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3355CC13-2456-40BE-9584-E73FF913FFA4}"/>
              </a:ext>
            </a:extLst>
          </p:cNvPr>
          <p:cNvSpPr>
            <a:spLocks noGrp="1"/>
          </p:cNvSpPr>
          <p:nvPr>
            <p:ph idx="1"/>
          </p:nvPr>
        </p:nvSpPr>
        <p:spPr>
          <a:xfrm>
            <a:off x="8643193" y="2418408"/>
            <a:ext cx="2942813" cy="3540265"/>
          </a:xfrm>
        </p:spPr>
        <p:txBody>
          <a:bodyPr>
            <a:noAutofit/>
          </a:bodyPr>
          <a:lstStyle/>
          <a:p>
            <a:r>
              <a:rPr lang="en-US" sz="2400" dirty="0"/>
              <a:t>Permanent Farm Stand</a:t>
            </a:r>
          </a:p>
          <a:p>
            <a:r>
              <a:rPr lang="en-US" sz="2400" dirty="0"/>
              <a:t>Seasonal Employees</a:t>
            </a:r>
          </a:p>
          <a:p>
            <a:r>
              <a:rPr lang="en-US" sz="2400" dirty="0"/>
              <a:t>Good Agriculture Practices (GAP) certified</a:t>
            </a:r>
          </a:p>
          <a:p>
            <a:r>
              <a:rPr lang="en-US" sz="2400" dirty="0"/>
              <a:t>SNAP</a:t>
            </a:r>
          </a:p>
          <a:p>
            <a:r>
              <a:rPr lang="en-US" sz="2400" dirty="0"/>
              <a:t>USDA-NRCS CSP contract</a:t>
            </a:r>
          </a:p>
          <a:p>
            <a:r>
              <a:rPr lang="en-US" sz="2400" dirty="0"/>
              <a:t>Skin 1 High Tunnel</a:t>
            </a:r>
          </a:p>
        </p:txBody>
      </p:sp>
    </p:spTree>
    <p:extLst>
      <p:ext uri="{BB962C8B-B14F-4D97-AF65-F5344CB8AC3E}">
        <p14:creationId xmlns:p14="http://schemas.microsoft.com/office/powerpoint/2010/main" val="295760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F073-4A4C-41DA-8DDA-344420524B8C}"/>
              </a:ext>
            </a:extLst>
          </p:cNvPr>
          <p:cNvSpPr>
            <a:spLocks noGrp="1"/>
          </p:cNvSpPr>
          <p:nvPr>
            <p:ph type="title"/>
          </p:nvPr>
        </p:nvSpPr>
        <p:spPr>
          <a:xfrm>
            <a:off x="-81215" y="472441"/>
            <a:ext cx="4221480" cy="5303892"/>
          </a:xfrm>
        </p:spPr>
        <p:txBody>
          <a:bodyPr anchor="t">
            <a:normAutofit/>
          </a:bodyPr>
          <a:lstStyle/>
          <a:p>
            <a:r>
              <a:rPr lang="en-US" sz="6000" b="1">
                <a:solidFill>
                  <a:srgbClr val="FFFFFF"/>
                </a:solidFill>
              </a:rPr>
              <a:t>Collaborative effort  </a:t>
            </a:r>
            <a:br>
              <a:rPr lang="en-US" sz="6000" b="1">
                <a:solidFill>
                  <a:srgbClr val="FFFFFF"/>
                </a:solidFill>
              </a:rPr>
            </a:br>
            <a:r>
              <a:rPr lang="en-US" sz="6000" b="1">
                <a:solidFill>
                  <a:srgbClr val="FFFFFF"/>
                </a:solidFill>
              </a:rPr>
              <a:t>Thank You</a:t>
            </a:r>
            <a:endParaRPr lang="en-US" sz="6000" b="1" dirty="0">
              <a:solidFill>
                <a:srgbClr val="FFFFFF"/>
              </a:solidFill>
            </a:endParaRPr>
          </a:p>
        </p:txBody>
      </p:sp>
      <p:sp>
        <p:nvSpPr>
          <p:cNvPr id="3" name="Content Placeholder 2">
            <a:extLst>
              <a:ext uri="{FF2B5EF4-FFF2-40B4-BE49-F238E27FC236}">
                <a16:creationId xmlns:a16="http://schemas.microsoft.com/office/drawing/2014/main" id="{D4ADAE3D-2CE8-4882-A82A-614A352ADBF2}"/>
              </a:ext>
            </a:extLst>
          </p:cNvPr>
          <p:cNvSpPr>
            <a:spLocks noGrp="1"/>
          </p:cNvSpPr>
          <p:nvPr>
            <p:ph sz="half" idx="1"/>
          </p:nvPr>
        </p:nvSpPr>
        <p:spPr>
          <a:xfrm>
            <a:off x="4380855" y="822960"/>
            <a:ext cx="3427284" cy="4953373"/>
          </a:xfrm>
        </p:spPr>
        <p:txBody>
          <a:bodyPr>
            <a:normAutofit fontScale="92500" lnSpcReduction="20000"/>
          </a:bodyPr>
          <a:lstStyle/>
          <a:p>
            <a:r>
              <a:rPr lang="en-US" dirty="0"/>
              <a:t>The residents of Hutchinson</a:t>
            </a:r>
          </a:p>
          <a:p>
            <a:r>
              <a:rPr lang="en-US" dirty="0"/>
              <a:t>Family and Friends</a:t>
            </a:r>
          </a:p>
          <a:p>
            <a:r>
              <a:rPr lang="en-US" dirty="0"/>
              <a:t>Community Foundation</a:t>
            </a:r>
          </a:p>
          <a:p>
            <a:r>
              <a:rPr lang="en-US" dirty="0"/>
              <a:t>Reno Co. Health Dept.</a:t>
            </a:r>
          </a:p>
          <a:p>
            <a:r>
              <a:rPr lang="en-US" dirty="0"/>
              <a:t>BC/BS of Kansas</a:t>
            </a:r>
          </a:p>
          <a:p>
            <a:r>
              <a:rPr lang="en-US" dirty="0"/>
              <a:t>KS Health Food Initiative</a:t>
            </a:r>
          </a:p>
          <a:p>
            <a:r>
              <a:rPr lang="en-US" dirty="0"/>
              <a:t>Network Kansas</a:t>
            </a:r>
          </a:p>
          <a:p>
            <a:r>
              <a:rPr lang="en-US" dirty="0"/>
              <a:t>Start up Hutch</a:t>
            </a:r>
          </a:p>
        </p:txBody>
      </p:sp>
      <p:sp>
        <p:nvSpPr>
          <p:cNvPr id="4" name="Content Placeholder 3">
            <a:extLst>
              <a:ext uri="{FF2B5EF4-FFF2-40B4-BE49-F238E27FC236}">
                <a16:creationId xmlns:a16="http://schemas.microsoft.com/office/drawing/2014/main" id="{DB7C4C60-AF2D-4C0F-8751-453050FDD448}"/>
              </a:ext>
            </a:extLst>
          </p:cNvPr>
          <p:cNvSpPr>
            <a:spLocks noGrp="1"/>
          </p:cNvSpPr>
          <p:nvPr>
            <p:ph sz="half" idx="2"/>
          </p:nvPr>
        </p:nvSpPr>
        <p:spPr>
          <a:xfrm>
            <a:off x="8222022" y="822960"/>
            <a:ext cx="3427283" cy="4953373"/>
          </a:xfrm>
        </p:spPr>
        <p:txBody>
          <a:bodyPr>
            <a:normAutofit fontScale="92500" lnSpcReduction="20000"/>
          </a:bodyPr>
          <a:lstStyle/>
          <a:p>
            <a:r>
              <a:rPr lang="en-US" dirty="0"/>
              <a:t>Reno Co. E Partners</a:t>
            </a:r>
          </a:p>
          <a:p>
            <a:r>
              <a:rPr lang="en-US" dirty="0"/>
              <a:t>USDA/NRCS</a:t>
            </a:r>
          </a:p>
          <a:p>
            <a:r>
              <a:rPr lang="en-US" dirty="0"/>
              <a:t>FSA Farm Loans</a:t>
            </a:r>
          </a:p>
          <a:p>
            <a:r>
              <a:rPr lang="en-US" dirty="0"/>
              <a:t>Reno Co. Fire Dept.</a:t>
            </a:r>
          </a:p>
          <a:p>
            <a:r>
              <a:rPr lang="en-US" dirty="0"/>
              <a:t>City of Hutchinson</a:t>
            </a:r>
          </a:p>
          <a:p>
            <a:r>
              <a:rPr lang="en-US" dirty="0"/>
              <a:t>Smith’s Market</a:t>
            </a:r>
          </a:p>
          <a:p>
            <a:r>
              <a:rPr lang="en-US" dirty="0"/>
              <a:t>Alex </a:t>
            </a:r>
            <a:r>
              <a:rPr lang="en-US" dirty="0" err="1"/>
              <a:t>Iseman</a:t>
            </a:r>
            <a:r>
              <a:rPr lang="en-US" dirty="0"/>
              <a:t>- </a:t>
            </a:r>
            <a:r>
              <a:rPr lang="en-US" dirty="0" err="1"/>
              <a:t>Iseman</a:t>
            </a:r>
            <a:r>
              <a:rPr lang="en-US" dirty="0"/>
              <a:t> Design</a:t>
            </a:r>
          </a:p>
          <a:p>
            <a:r>
              <a:rPr lang="en-US" dirty="0"/>
              <a:t>Sprinkler Warehouse Supply</a:t>
            </a:r>
          </a:p>
          <a:p>
            <a:r>
              <a:rPr lang="en-US" dirty="0"/>
              <a:t>Elite Plumbing</a:t>
            </a:r>
          </a:p>
          <a:p>
            <a:r>
              <a:rPr lang="en-US" dirty="0"/>
              <a:t>JY Construction</a:t>
            </a:r>
          </a:p>
          <a:p>
            <a:endParaRPr lang="en-US" sz="2000" dirty="0"/>
          </a:p>
        </p:txBody>
      </p:sp>
    </p:spTree>
    <p:extLst>
      <p:ext uri="{BB962C8B-B14F-4D97-AF65-F5344CB8AC3E}">
        <p14:creationId xmlns:p14="http://schemas.microsoft.com/office/powerpoint/2010/main" val="169306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A469DB3C-3AE9-47BB-A776-70127AEDFCF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75207" y="643467"/>
            <a:ext cx="5641586" cy="5571066"/>
          </a:xfrm>
          <a:prstGeom prst="rect">
            <a:avLst/>
          </a:prstGeom>
        </p:spPr>
      </p:pic>
    </p:spTree>
    <p:extLst>
      <p:ext uri="{BB962C8B-B14F-4D97-AF65-F5344CB8AC3E}">
        <p14:creationId xmlns:p14="http://schemas.microsoft.com/office/powerpoint/2010/main" val="44004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630230-2266-49E1-997E-86544DEF2B47}"/>
              </a:ext>
            </a:extLst>
          </p:cNvPr>
          <p:cNvSpPr>
            <a:spLocks noGrp="1"/>
          </p:cNvSpPr>
          <p:nvPr>
            <p:ph type="title"/>
          </p:nvPr>
        </p:nvSpPr>
        <p:spPr/>
        <p:txBody>
          <a:bodyPr>
            <a:normAutofit fontScale="90000"/>
          </a:bodyPr>
          <a:lstStyle/>
          <a:p>
            <a:r>
              <a:rPr lang="en-US" sz="9600" dirty="0"/>
              <a:t>Teck Farms</a:t>
            </a:r>
          </a:p>
        </p:txBody>
      </p:sp>
      <p:sp>
        <p:nvSpPr>
          <p:cNvPr id="6" name="Content Placeholder 5">
            <a:extLst>
              <a:ext uri="{FF2B5EF4-FFF2-40B4-BE49-F238E27FC236}">
                <a16:creationId xmlns:a16="http://schemas.microsoft.com/office/drawing/2014/main" id="{E20BEC0A-9116-4C78-A861-6923A2784078}"/>
              </a:ext>
            </a:extLst>
          </p:cNvPr>
          <p:cNvSpPr>
            <a:spLocks noGrp="1"/>
          </p:cNvSpPr>
          <p:nvPr>
            <p:ph idx="1"/>
          </p:nvPr>
        </p:nvSpPr>
        <p:spPr/>
        <p:txBody>
          <a:bodyPr>
            <a:normAutofit/>
          </a:bodyPr>
          <a:lstStyle/>
          <a:p>
            <a:r>
              <a:rPr lang="en-US" sz="8000" dirty="0">
                <a:hlinkClick r:id="rId2"/>
              </a:rPr>
              <a:t>teckfarms@gmail.com</a:t>
            </a:r>
            <a:endParaRPr lang="en-US" sz="8000" dirty="0"/>
          </a:p>
          <a:p>
            <a:r>
              <a:rPr lang="en-US" sz="8000" dirty="0"/>
              <a:t>620-200-6997</a:t>
            </a:r>
          </a:p>
        </p:txBody>
      </p:sp>
    </p:spTree>
    <p:extLst>
      <p:ext uri="{BB962C8B-B14F-4D97-AF65-F5344CB8AC3E}">
        <p14:creationId xmlns:p14="http://schemas.microsoft.com/office/powerpoint/2010/main" val="342727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B42E5-2007-A946-B67C-BD2902BA1667}"/>
              </a:ext>
            </a:extLst>
          </p:cNvPr>
          <p:cNvSpPr>
            <a:spLocks noGrp="1"/>
          </p:cNvSpPr>
          <p:nvPr>
            <p:ph type="title"/>
          </p:nvPr>
        </p:nvSpPr>
        <p:spPr/>
        <p:txBody>
          <a:bodyPr/>
          <a:lstStyle/>
          <a:p>
            <a:pPr algn="ctr"/>
            <a:r>
              <a:rPr lang="en-US" b="1" dirty="0"/>
              <a:t>Firefly Farm’s RISE Rooftop Operations</a:t>
            </a:r>
          </a:p>
        </p:txBody>
      </p:sp>
      <p:pic>
        <p:nvPicPr>
          <p:cNvPr id="7" name="Content Placeholder 6">
            <a:extLst>
              <a:ext uri="{FF2B5EF4-FFF2-40B4-BE49-F238E27FC236}">
                <a16:creationId xmlns:a16="http://schemas.microsoft.com/office/drawing/2014/main" id="{70246C20-6042-A847-A3DE-8EE98D82A68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28144" y="1825625"/>
            <a:ext cx="7735712" cy="4351338"/>
          </a:xfrm>
        </p:spPr>
      </p:pic>
    </p:spTree>
    <p:extLst>
      <p:ext uri="{BB962C8B-B14F-4D97-AF65-F5344CB8AC3E}">
        <p14:creationId xmlns:p14="http://schemas.microsoft.com/office/powerpoint/2010/main" val="110485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839788" y="457200"/>
            <a:ext cx="3932237" cy="842963"/>
          </a:xfrm>
        </p:spPr>
        <p:txBody>
          <a:bodyPr>
            <a:normAutofit/>
          </a:bodyPr>
          <a:lstStyle/>
          <a:p>
            <a:r>
              <a:rPr lang="en-US" sz="4000" b="1" dirty="0"/>
              <a:t>Firefly Farm</a:t>
            </a:r>
          </a:p>
        </p:txBody>
      </p:sp>
      <p:pic>
        <p:nvPicPr>
          <p:cNvPr id="5" name="Content Placeholder 4" descr="A picture containing grass, outdoor, tree, sky&#10;&#10;Description automatically generated">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44385" y="1328269"/>
            <a:ext cx="6747664" cy="4201462"/>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435410"/>
            <a:ext cx="3932237" cy="4201461"/>
          </a:xfrm>
        </p:spPr>
        <p:txBody>
          <a:bodyPr>
            <a:normAutofit/>
          </a:bodyPr>
          <a:lstStyle/>
          <a:p>
            <a:r>
              <a:rPr lang="en-US" sz="2400" dirty="0"/>
              <a:t>Firefly Farm is a five-acre, vintage farmstead located just one mile east of Wichita city limits. A family farm site for over 100 years, the land has been in the Garcia family since it was purchased by Bob and Violet in 1950. It is a second-generation farm now with their son, Ron, and his wife, Leah, as stewards. </a:t>
            </a:r>
            <a:endParaRPr lang="en-US" sz="2400" b="1" dirty="0"/>
          </a:p>
          <a:p>
            <a:r>
              <a:rPr lang="en-US" sz="2400" b="1" dirty="0" err="1">
                <a:solidFill>
                  <a:srgbClr val="0070C0"/>
                </a:solidFill>
              </a:rPr>
              <a:t>www.fireflyfarmwichita.com</a:t>
            </a:r>
            <a:endParaRPr lang="en-US" sz="2400" b="1" dirty="0">
              <a:solidFill>
                <a:srgbClr val="0070C0"/>
              </a:solidFill>
            </a:endParaRPr>
          </a:p>
          <a:p>
            <a:endParaRPr lang="en-US" sz="2800" dirty="0"/>
          </a:p>
          <a:p>
            <a:endParaRPr lang="en-US" sz="2800" b="1" dirty="0"/>
          </a:p>
        </p:txBody>
      </p:sp>
    </p:spTree>
    <p:extLst>
      <p:ext uri="{BB962C8B-B14F-4D97-AF65-F5344CB8AC3E}">
        <p14:creationId xmlns:p14="http://schemas.microsoft.com/office/powerpoint/2010/main" val="53526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839788" y="457200"/>
            <a:ext cx="3932237" cy="842963"/>
          </a:xfrm>
        </p:spPr>
        <p:txBody>
          <a:bodyPr>
            <a:normAutofit/>
          </a:bodyPr>
          <a:lstStyle/>
          <a:p>
            <a:r>
              <a:rPr lang="en-US" sz="4000" b="1" dirty="0"/>
              <a:t>Firefly Farm</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046563" y="1122945"/>
            <a:ext cx="6149480" cy="4612110"/>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435410"/>
            <a:ext cx="3932237" cy="4201461"/>
          </a:xfrm>
        </p:spPr>
        <p:txBody>
          <a:bodyPr>
            <a:normAutofit fontScale="92500" lnSpcReduction="10000"/>
          </a:bodyPr>
          <a:lstStyle/>
          <a:p>
            <a:r>
              <a:rPr lang="en-US" sz="2800" dirty="0"/>
              <a:t>Since its launch in 2015, Firefly Farm has hosted farm-to-table dinners, a farmers’ book club, a farmers’ market, weddings, and private parties and events. </a:t>
            </a:r>
          </a:p>
          <a:p>
            <a:r>
              <a:rPr lang="en-US" sz="2800" dirty="0"/>
              <a:t>Firefly Farm has focused on heirloom vegetables, specifically, heirloom tomatoes on which it has built its reputation. </a:t>
            </a:r>
          </a:p>
          <a:p>
            <a:endParaRPr lang="en-US" sz="2800" b="1" dirty="0"/>
          </a:p>
        </p:txBody>
      </p:sp>
    </p:spTree>
    <p:extLst>
      <p:ext uri="{BB962C8B-B14F-4D97-AF65-F5344CB8AC3E}">
        <p14:creationId xmlns:p14="http://schemas.microsoft.com/office/powerpoint/2010/main" val="2685504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839788" y="457200"/>
            <a:ext cx="3932237" cy="842963"/>
          </a:xfrm>
        </p:spPr>
        <p:txBody>
          <a:bodyPr>
            <a:normAutofit/>
          </a:bodyPr>
          <a:lstStyle/>
          <a:p>
            <a:r>
              <a:rPr lang="en-US" sz="4000" b="1" dirty="0"/>
              <a:t>Firefly Farm</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046563" y="1818422"/>
            <a:ext cx="6149480" cy="3221156"/>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435410"/>
            <a:ext cx="3932237" cy="4201461"/>
          </a:xfrm>
        </p:spPr>
        <p:txBody>
          <a:bodyPr>
            <a:normAutofit/>
          </a:bodyPr>
          <a:lstStyle/>
          <a:p>
            <a:endParaRPr lang="en-US" sz="2800" dirty="0"/>
          </a:p>
          <a:p>
            <a:r>
              <a:rPr lang="en-US" sz="2800" dirty="0"/>
              <a:t>In 2020, Firefly Farm forged a connection with </a:t>
            </a:r>
            <a:r>
              <a:rPr lang="en-US" sz="2800" dirty="0">
                <a:hlinkClick r:id="rId3"/>
              </a:rPr>
              <a:t>Tallgrass Hemp and Cannabis</a:t>
            </a:r>
            <a:r>
              <a:rPr lang="en-US" sz="2800" dirty="0"/>
              <a:t>—contributing to the research and resurgence of hemp, Kansas’ newest and oldest fiber, grain and food crop. </a:t>
            </a:r>
            <a:endParaRPr lang="en-US" sz="2800" b="1" dirty="0"/>
          </a:p>
        </p:txBody>
      </p:sp>
    </p:spTree>
    <p:extLst>
      <p:ext uri="{BB962C8B-B14F-4D97-AF65-F5344CB8AC3E}">
        <p14:creationId xmlns:p14="http://schemas.microsoft.com/office/powerpoint/2010/main" val="1449665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2962466" y="410901"/>
            <a:ext cx="6267068" cy="842963"/>
          </a:xfrm>
        </p:spPr>
        <p:txBody>
          <a:bodyPr>
            <a:normAutofit fontScale="90000"/>
          </a:bodyPr>
          <a:lstStyle/>
          <a:p>
            <a:pPr algn="ctr"/>
            <a:r>
              <a:rPr lang="en-US" sz="4000" b="1" dirty="0"/>
              <a:t>Firefly Farm—RISE Operations</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447599" y="1699247"/>
            <a:ext cx="6150234" cy="3459506"/>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527858"/>
            <a:ext cx="4368819" cy="4398380"/>
          </a:xfrm>
        </p:spPr>
        <p:txBody>
          <a:bodyPr>
            <a:normAutofit fontScale="92500" lnSpcReduction="20000"/>
          </a:bodyPr>
          <a:lstStyle/>
          <a:p>
            <a:pPr marL="457200" indent="-457200">
              <a:buFont typeface="Arial" panose="020B0604020202020204" pitchFamily="34" charset="0"/>
              <a:buChar char="•"/>
            </a:pPr>
            <a:r>
              <a:rPr lang="en-US" sz="2800" dirty="0"/>
              <a:t>Partnering with Fidelity Bank</a:t>
            </a:r>
          </a:p>
          <a:p>
            <a:pPr marL="457200" indent="-457200">
              <a:buFont typeface="Arial" panose="020B0604020202020204" pitchFamily="34" charset="0"/>
              <a:buChar char="•"/>
            </a:pPr>
            <a:r>
              <a:rPr lang="en-US" sz="2800" dirty="0"/>
              <a:t>One of the largest roof-top farms in the Midwest</a:t>
            </a:r>
          </a:p>
          <a:p>
            <a:pPr marL="457200" indent="-457200">
              <a:buFont typeface="Arial" panose="020B0604020202020204" pitchFamily="34" charset="0"/>
              <a:buChar char="•"/>
            </a:pPr>
            <a:r>
              <a:rPr lang="en-US" sz="2800" dirty="0"/>
              <a:t>Located in the heart of downtown Wichita, Kansas. RISE Farms consists of a 15,000-square-foot urban farm and a 204-panel solar farm situated on the top floor of </a:t>
            </a:r>
            <a:r>
              <a:rPr lang="en-US" sz="2800" dirty="0">
                <a:hlinkClick r:id="rId3"/>
              </a:rPr>
              <a:t>Fidelity Bank’s mixed-use RISE Car Park development.</a:t>
            </a:r>
            <a:br>
              <a:rPr lang="en-US" sz="2800" dirty="0"/>
            </a:br>
            <a:endParaRPr lang="en-US" sz="2800" b="1" dirty="0"/>
          </a:p>
        </p:txBody>
      </p:sp>
    </p:spTree>
    <p:extLst>
      <p:ext uri="{BB962C8B-B14F-4D97-AF65-F5344CB8AC3E}">
        <p14:creationId xmlns:p14="http://schemas.microsoft.com/office/powerpoint/2010/main" val="314799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1958050" y="-144496"/>
            <a:ext cx="8275899" cy="1018199"/>
          </a:xfrm>
        </p:spPr>
        <p:txBody>
          <a:bodyPr>
            <a:normAutofit fontScale="90000"/>
          </a:bodyPr>
          <a:lstStyle/>
          <a:p>
            <a:pPr algn="ctr"/>
            <a:r>
              <a:rPr lang="en-US" sz="4000" b="1" dirty="0"/>
              <a:t>Firefly Farm—RISE Operations—Overview</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562571" y="1157095"/>
            <a:ext cx="6058412" cy="4543810"/>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300163"/>
            <a:ext cx="4368819" cy="5193233"/>
          </a:xfrm>
        </p:spPr>
        <p:txBody>
          <a:bodyPr>
            <a:normAutofit fontScale="92500" lnSpcReduction="20000"/>
          </a:bodyPr>
          <a:lstStyle/>
          <a:p>
            <a:pPr marL="457200" indent="-457200">
              <a:buFont typeface="Arial" panose="020B0604020202020204" pitchFamily="34" charset="0"/>
              <a:buChar char="•"/>
            </a:pPr>
            <a:r>
              <a:rPr lang="en-US" sz="2400" dirty="0"/>
              <a:t>Completion in-progress</a:t>
            </a:r>
          </a:p>
          <a:p>
            <a:pPr marL="457200" indent="-457200">
              <a:buFont typeface="Arial" panose="020B0604020202020204" pitchFamily="34" charset="0"/>
              <a:buChar char="•"/>
            </a:pPr>
            <a:r>
              <a:rPr lang="en-US" sz="2400" dirty="0"/>
              <a:t>Vision:</a:t>
            </a:r>
          </a:p>
          <a:p>
            <a:pPr marL="914400" lvl="1" indent="-457200">
              <a:buFont typeface="Arial" panose="020B0604020202020204" pitchFamily="34" charset="0"/>
              <a:buChar char="•"/>
            </a:pPr>
            <a:r>
              <a:rPr lang="en-US" sz="2400" dirty="0"/>
              <a:t>Model for regenerative practices—including solar energy and water runoff management</a:t>
            </a:r>
          </a:p>
          <a:p>
            <a:pPr marL="914400" lvl="1" indent="-457200">
              <a:buFont typeface="Arial" panose="020B0604020202020204" pitchFamily="34" charset="0"/>
              <a:buChar char="•"/>
            </a:pPr>
            <a:r>
              <a:rPr lang="en-US" sz="2400" dirty="0"/>
              <a:t>Providing fresh produce in urban Wichita—currently lacking access to healthy foods</a:t>
            </a:r>
          </a:p>
          <a:p>
            <a:pPr marL="914400" lvl="1" indent="-457200">
              <a:buFont typeface="Arial" panose="020B0604020202020204" pitchFamily="34" charset="0"/>
              <a:buChar char="•"/>
            </a:pPr>
            <a:r>
              <a:rPr lang="en-US" sz="2400" dirty="0"/>
              <a:t>Restaurants</a:t>
            </a:r>
          </a:p>
          <a:p>
            <a:pPr marL="1371600" lvl="2" indent="-457200">
              <a:buFont typeface="Arial" panose="020B0604020202020204" pitchFamily="34" charset="0"/>
              <a:buChar char="•"/>
            </a:pPr>
            <a:r>
              <a:rPr lang="en-US" sz="2400" dirty="0"/>
              <a:t>First Mile</a:t>
            </a:r>
          </a:p>
          <a:p>
            <a:pPr marL="914400" lvl="1" indent="-457200">
              <a:buFont typeface="Arial" panose="020B0604020202020204" pitchFamily="34" charset="0"/>
              <a:buChar char="•"/>
            </a:pPr>
            <a:r>
              <a:rPr lang="en-US" sz="2400" dirty="0"/>
              <a:t>Education</a:t>
            </a:r>
          </a:p>
          <a:p>
            <a:pPr marL="914400" lvl="1" indent="-457200">
              <a:buFont typeface="Arial" panose="020B0604020202020204" pitchFamily="34" charset="0"/>
              <a:buChar char="•"/>
            </a:pPr>
            <a:r>
              <a:rPr lang="en-US" sz="2400" dirty="0"/>
              <a:t>Partnering with Fidelity Bank’s Office of Culture &amp; Talent on employee engagement programs</a:t>
            </a:r>
            <a:br>
              <a:rPr lang="en-US" sz="2600" dirty="0"/>
            </a:br>
            <a:endParaRPr lang="en-US" sz="2600" b="1" dirty="0"/>
          </a:p>
        </p:txBody>
      </p:sp>
    </p:spTree>
    <p:extLst>
      <p:ext uri="{BB962C8B-B14F-4D97-AF65-F5344CB8AC3E}">
        <p14:creationId xmlns:p14="http://schemas.microsoft.com/office/powerpoint/2010/main" val="1595081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1958050" y="-144496"/>
            <a:ext cx="8275899" cy="1018199"/>
          </a:xfrm>
        </p:spPr>
        <p:txBody>
          <a:bodyPr>
            <a:normAutofit fontScale="90000"/>
          </a:bodyPr>
          <a:lstStyle/>
          <a:p>
            <a:pPr algn="ctr"/>
            <a:r>
              <a:rPr lang="en-US" sz="4000" b="1" dirty="0"/>
              <a:t>Firefly Farm—RISE Operations—Virtual Tour</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562571" y="1157095"/>
            <a:ext cx="6058412" cy="4543809"/>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300163"/>
            <a:ext cx="4368819" cy="5193233"/>
          </a:xfrm>
        </p:spPr>
        <p:txBody>
          <a:bodyPr>
            <a:normAutofit/>
          </a:bodyPr>
          <a:lstStyle/>
          <a:p>
            <a:r>
              <a:rPr lang="en-US" sz="2600" dirty="0"/>
              <a:t>Growing operations designed in Zones for visitor movement and flow:</a:t>
            </a:r>
          </a:p>
          <a:p>
            <a:endParaRPr lang="en-US" sz="2600" dirty="0"/>
          </a:p>
          <a:p>
            <a:r>
              <a:rPr lang="en-US" sz="2600" dirty="0"/>
              <a:t>Zones 1 &amp; 2: High Traffic</a:t>
            </a:r>
          </a:p>
          <a:p>
            <a:pPr marL="457200" indent="-457200">
              <a:buFont typeface="Arial" panose="020B0604020202020204" pitchFamily="34" charset="0"/>
              <a:buChar char="•"/>
            </a:pPr>
            <a:r>
              <a:rPr lang="en-US" sz="2600" dirty="0"/>
              <a:t>Flowers</a:t>
            </a:r>
          </a:p>
          <a:p>
            <a:pPr marL="457200" indent="-457200">
              <a:buFont typeface="Arial" panose="020B0604020202020204" pitchFamily="34" charset="0"/>
              <a:buChar char="•"/>
            </a:pPr>
            <a:r>
              <a:rPr lang="en-US" sz="2600" dirty="0"/>
              <a:t>Herbs</a:t>
            </a:r>
          </a:p>
          <a:p>
            <a:pPr marL="457200" indent="-457200">
              <a:buFont typeface="Arial" panose="020B0604020202020204" pitchFamily="34" charset="0"/>
              <a:buChar char="•"/>
            </a:pPr>
            <a:r>
              <a:rPr lang="en-US" sz="2600" dirty="0"/>
              <a:t>Ornamentals</a:t>
            </a:r>
            <a:br>
              <a:rPr lang="en-US" sz="2600" dirty="0"/>
            </a:br>
            <a:endParaRPr lang="en-US" sz="2600" b="1" dirty="0"/>
          </a:p>
        </p:txBody>
      </p:sp>
    </p:spTree>
    <p:extLst>
      <p:ext uri="{BB962C8B-B14F-4D97-AF65-F5344CB8AC3E}">
        <p14:creationId xmlns:p14="http://schemas.microsoft.com/office/powerpoint/2010/main" val="316678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1958050" y="-144496"/>
            <a:ext cx="8275899" cy="1018199"/>
          </a:xfrm>
        </p:spPr>
        <p:txBody>
          <a:bodyPr>
            <a:normAutofit fontScale="90000"/>
          </a:bodyPr>
          <a:lstStyle/>
          <a:p>
            <a:pPr algn="ctr"/>
            <a:r>
              <a:rPr lang="en-US" sz="4000" b="1" dirty="0"/>
              <a:t>Firefly Farm—RISE Operations—Virtual Tour</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562571" y="1157095"/>
            <a:ext cx="6058412" cy="4543809"/>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300163"/>
            <a:ext cx="4368819" cy="5193233"/>
          </a:xfrm>
        </p:spPr>
        <p:txBody>
          <a:bodyPr>
            <a:normAutofit lnSpcReduction="10000"/>
          </a:bodyPr>
          <a:lstStyle/>
          <a:p>
            <a:r>
              <a:rPr lang="en-US" sz="2600" dirty="0"/>
              <a:t>Zones 1 &amp; 2: High Traffic</a:t>
            </a:r>
          </a:p>
          <a:p>
            <a:pPr marL="457200" indent="-457200">
              <a:buFont typeface="Arial" panose="020B0604020202020204" pitchFamily="34" charset="0"/>
              <a:buChar char="•"/>
            </a:pPr>
            <a:r>
              <a:rPr lang="en-US" sz="2600" dirty="0"/>
              <a:t>Flowers</a:t>
            </a:r>
          </a:p>
          <a:p>
            <a:pPr marL="457200" indent="-457200">
              <a:buFont typeface="Arial" panose="020B0604020202020204" pitchFamily="34" charset="0"/>
              <a:buChar char="•"/>
            </a:pPr>
            <a:r>
              <a:rPr lang="en-US" sz="2600" dirty="0"/>
              <a:t>Herbs</a:t>
            </a:r>
          </a:p>
          <a:p>
            <a:pPr marL="457200" indent="-457200">
              <a:buFont typeface="Arial" panose="020B0604020202020204" pitchFamily="34" charset="0"/>
              <a:buChar char="•"/>
            </a:pPr>
            <a:r>
              <a:rPr lang="en-US" sz="2600" dirty="0"/>
              <a:t>Ornamentals</a:t>
            </a:r>
          </a:p>
          <a:p>
            <a:pPr marL="457200" indent="-457200">
              <a:buFont typeface="Arial" panose="020B0604020202020204" pitchFamily="34" charset="0"/>
              <a:buChar char="•"/>
            </a:pPr>
            <a:endParaRPr lang="en-US" sz="2600" dirty="0"/>
          </a:p>
          <a:p>
            <a:r>
              <a:rPr lang="en-US" sz="2600" dirty="0"/>
              <a:t>Earth Boxes</a:t>
            </a:r>
          </a:p>
          <a:p>
            <a:pPr marL="457200" indent="-457200">
              <a:buFont typeface="Arial" panose="020B0604020202020204" pitchFamily="34" charset="0"/>
              <a:buChar char="•"/>
            </a:pPr>
            <a:r>
              <a:rPr lang="en-US" sz="2600" dirty="0"/>
              <a:t>Irrigation feeding reserve below—absorbing upward through soil</a:t>
            </a:r>
          </a:p>
          <a:p>
            <a:pPr marL="457200" indent="-457200">
              <a:buFont typeface="Arial" panose="020B0604020202020204" pitchFamily="34" charset="0"/>
              <a:buChar char="•"/>
            </a:pPr>
            <a:r>
              <a:rPr lang="en-US" sz="2600" dirty="0"/>
              <a:t>Easily moved and managed through growing process</a:t>
            </a:r>
            <a:br>
              <a:rPr lang="en-US" sz="2600" dirty="0"/>
            </a:br>
            <a:endParaRPr lang="en-US" sz="2600" b="1" dirty="0"/>
          </a:p>
        </p:txBody>
      </p:sp>
    </p:spTree>
    <p:extLst>
      <p:ext uri="{BB962C8B-B14F-4D97-AF65-F5344CB8AC3E}">
        <p14:creationId xmlns:p14="http://schemas.microsoft.com/office/powerpoint/2010/main" val="372622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1958050" y="-144496"/>
            <a:ext cx="8275899" cy="1018199"/>
          </a:xfrm>
        </p:spPr>
        <p:txBody>
          <a:bodyPr>
            <a:normAutofit fontScale="90000"/>
          </a:bodyPr>
          <a:lstStyle/>
          <a:p>
            <a:pPr algn="ctr"/>
            <a:r>
              <a:rPr lang="en-US" sz="4000" b="1" dirty="0"/>
              <a:t>Firefly Farm—RISE Operations—Virtual Tour</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6246470" y="893788"/>
            <a:ext cx="4199705" cy="5599608"/>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300163"/>
            <a:ext cx="4368819" cy="5193233"/>
          </a:xfrm>
        </p:spPr>
        <p:txBody>
          <a:bodyPr>
            <a:normAutofit/>
          </a:bodyPr>
          <a:lstStyle/>
          <a:p>
            <a:endParaRPr lang="en-US" sz="2600" dirty="0"/>
          </a:p>
          <a:p>
            <a:r>
              <a:rPr lang="en-US" sz="2600" dirty="0"/>
              <a:t>Zone 3: Leafy Greens</a:t>
            </a:r>
          </a:p>
          <a:p>
            <a:pPr marL="457200" indent="-457200">
              <a:buFont typeface="Arial" panose="020B0604020202020204" pitchFamily="34" charset="0"/>
              <a:buChar char="•"/>
            </a:pPr>
            <a:endParaRPr lang="en-US" sz="2600" dirty="0"/>
          </a:p>
          <a:p>
            <a:r>
              <a:rPr lang="en-US" sz="2600" dirty="0"/>
              <a:t>Staggered planting for extended availability</a:t>
            </a:r>
          </a:p>
          <a:p>
            <a:endParaRPr lang="en-US" sz="2600" dirty="0"/>
          </a:p>
          <a:p>
            <a:r>
              <a:rPr lang="en-US" sz="2600" dirty="0"/>
              <a:t>Contracted to provide for restaurant(s)—</a:t>
            </a:r>
          </a:p>
          <a:p>
            <a:pPr marL="457200" indent="-457200">
              <a:buFont typeface="Arial" panose="020B0604020202020204" pitchFamily="34" charset="0"/>
              <a:buChar char="•"/>
            </a:pPr>
            <a:r>
              <a:rPr lang="en-US" sz="2600" dirty="0"/>
              <a:t>On-site First Mile</a:t>
            </a:r>
            <a:br>
              <a:rPr lang="en-US" sz="2600" dirty="0"/>
            </a:br>
            <a:endParaRPr lang="en-US" sz="2600" b="1" dirty="0"/>
          </a:p>
        </p:txBody>
      </p:sp>
    </p:spTree>
    <p:extLst>
      <p:ext uri="{BB962C8B-B14F-4D97-AF65-F5344CB8AC3E}">
        <p14:creationId xmlns:p14="http://schemas.microsoft.com/office/powerpoint/2010/main" val="328576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device, miller, engine&#10;&#10;Description automatically generated">
            <a:extLst>
              <a:ext uri="{FF2B5EF4-FFF2-40B4-BE49-F238E27FC236}">
                <a16:creationId xmlns:a16="http://schemas.microsoft.com/office/drawing/2014/main" id="{054C2AFA-D1CB-4499-8E1A-B9F71626FAA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80C8CD69-2070-4783-8F91-6C15D8B19F2A}"/>
              </a:ext>
            </a:extLst>
          </p:cNvPr>
          <p:cNvSpPr txBox="1"/>
          <p:nvPr/>
        </p:nvSpPr>
        <p:spPr>
          <a:xfrm>
            <a:off x="8539090" y="1463040"/>
            <a:ext cx="3108960" cy="369332"/>
          </a:xfrm>
          <a:prstGeom prst="rect">
            <a:avLst/>
          </a:prstGeom>
          <a:solidFill>
            <a:schemeClr val="accent1"/>
          </a:solidFill>
        </p:spPr>
        <p:txBody>
          <a:bodyPr wrap="square" rtlCol="0">
            <a:spAutoFit/>
          </a:bodyPr>
          <a:lstStyle/>
          <a:p>
            <a:r>
              <a:rPr lang="en-US" dirty="0"/>
              <a:t>1239 N. Hendricks---Farm</a:t>
            </a:r>
          </a:p>
        </p:txBody>
      </p:sp>
      <p:sp>
        <p:nvSpPr>
          <p:cNvPr id="20" name="TextBox 19">
            <a:extLst>
              <a:ext uri="{FF2B5EF4-FFF2-40B4-BE49-F238E27FC236}">
                <a16:creationId xmlns:a16="http://schemas.microsoft.com/office/drawing/2014/main" id="{93B2C146-BA46-404F-9F31-78614F820B72}"/>
              </a:ext>
            </a:extLst>
          </p:cNvPr>
          <p:cNvSpPr txBox="1"/>
          <p:nvPr/>
        </p:nvSpPr>
        <p:spPr>
          <a:xfrm>
            <a:off x="1502899" y="5582530"/>
            <a:ext cx="3108960" cy="369332"/>
          </a:xfrm>
          <a:prstGeom prst="rect">
            <a:avLst/>
          </a:prstGeom>
          <a:solidFill>
            <a:schemeClr val="accent1"/>
          </a:solidFill>
        </p:spPr>
        <p:txBody>
          <a:bodyPr wrap="square" rtlCol="0">
            <a:spAutoFit/>
          </a:bodyPr>
          <a:lstStyle/>
          <a:p>
            <a:r>
              <a:rPr lang="en-US" dirty="0"/>
              <a:t>1540 W. 12</a:t>
            </a:r>
            <a:r>
              <a:rPr lang="en-US" baseline="30000" dirty="0"/>
              <a:t>th-----</a:t>
            </a:r>
            <a:r>
              <a:rPr lang="en-US" dirty="0"/>
              <a:t> Home</a:t>
            </a:r>
          </a:p>
        </p:txBody>
      </p:sp>
      <p:sp>
        <p:nvSpPr>
          <p:cNvPr id="3" name="Rectangle: Rounded Corners 2">
            <a:extLst>
              <a:ext uri="{FF2B5EF4-FFF2-40B4-BE49-F238E27FC236}">
                <a16:creationId xmlns:a16="http://schemas.microsoft.com/office/drawing/2014/main" id="{445D3A36-1B45-4EC8-945C-5E8A340665E1}"/>
              </a:ext>
            </a:extLst>
          </p:cNvPr>
          <p:cNvSpPr/>
          <p:nvPr/>
        </p:nvSpPr>
        <p:spPr>
          <a:xfrm>
            <a:off x="3441032" y="1832372"/>
            <a:ext cx="553452" cy="225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6DA979C-DCFD-486D-989A-7D3B930F0994}"/>
              </a:ext>
            </a:extLst>
          </p:cNvPr>
          <p:cNvSpPr/>
          <p:nvPr/>
        </p:nvSpPr>
        <p:spPr>
          <a:xfrm>
            <a:off x="3441032" y="2172927"/>
            <a:ext cx="553452" cy="225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D0C7A45-B473-4B0D-B548-4CF9EAACFDD8}"/>
              </a:ext>
            </a:extLst>
          </p:cNvPr>
          <p:cNvSpPr/>
          <p:nvPr/>
        </p:nvSpPr>
        <p:spPr>
          <a:xfrm>
            <a:off x="4146885" y="1410646"/>
            <a:ext cx="553452" cy="225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7549590-F783-4939-966A-421857922F3A}"/>
              </a:ext>
            </a:extLst>
          </p:cNvPr>
          <p:cNvSpPr/>
          <p:nvPr/>
        </p:nvSpPr>
        <p:spPr>
          <a:xfrm>
            <a:off x="5546558" y="1046747"/>
            <a:ext cx="457200" cy="324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D6888CC-43F5-4F43-AAC8-5FD63ECD7850}"/>
              </a:ext>
            </a:extLst>
          </p:cNvPr>
          <p:cNvCxnSpPr/>
          <p:nvPr/>
        </p:nvCxnSpPr>
        <p:spPr>
          <a:xfrm flipV="1">
            <a:off x="2711116" y="4507832"/>
            <a:ext cx="0" cy="1074698"/>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2FCE3B-68B1-4DAE-BE68-FC8A3D591DD2}"/>
              </a:ext>
            </a:extLst>
          </p:cNvPr>
          <p:cNvCxnSpPr/>
          <p:nvPr/>
        </p:nvCxnSpPr>
        <p:spPr>
          <a:xfrm flipH="1">
            <a:off x="3441032" y="2935705"/>
            <a:ext cx="43875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2D5959-D374-408E-A26A-6AA1ABFB3454}"/>
              </a:ext>
            </a:extLst>
          </p:cNvPr>
          <p:cNvCxnSpPr/>
          <p:nvPr/>
        </p:nvCxnSpPr>
        <p:spPr>
          <a:xfrm flipH="1">
            <a:off x="3441032" y="2397955"/>
            <a:ext cx="43875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6C7503-CA14-45E6-91CC-09B9ECB5368F}"/>
              </a:ext>
            </a:extLst>
          </p:cNvPr>
          <p:cNvCxnSpPr/>
          <p:nvPr/>
        </p:nvCxnSpPr>
        <p:spPr>
          <a:xfrm flipH="1">
            <a:off x="3441032" y="2077062"/>
            <a:ext cx="43875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23C278-7D7B-43B6-A90A-86BAFB12D5DC}"/>
              </a:ext>
            </a:extLst>
          </p:cNvPr>
          <p:cNvCxnSpPr/>
          <p:nvPr/>
        </p:nvCxnSpPr>
        <p:spPr>
          <a:xfrm flipH="1">
            <a:off x="3441032" y="2658734"/>
            <a:ext cx="43875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CE6013-7855-4BC0-9718-D2644D5191AF}"/>
              </a:ext>
            </a:extLst>
          </p:cNvPr>
          <p:cNvCxnSpPr>
            <a:cxnSpLocks/>
          </p:cNvCxnSpPr>
          <p:nvPr/>
        </p:nvCxnSpPr>
        <p:spPr>
          <a:xfrm>
            <a:off x="4309607" y="1832372"/>
            <a:ext cx="0" cy="15966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D29334-FF1C-4F1B-A3A6-20047D69F039}"/>
              </a:ext>
            </a:extLst>
          </p:cNvPr>
          <p:cNvCxnSpPr>
            <a:cxnSpLocks/>
          </p:cNvCxnSpPr>
          <p:nvPr/>
        </p:nvCxnSpPr>
        <p:spPr>
          <a:xfrm>
            <a:off x="5241235" y="1832372"/>
            <a:ext cx="0" cy="15966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8C27D9-010D-48C1-A5B0-D3ED461748EA}"/>
              </a:ext>
            </a:extLst>
          </p:cNvPr>
          <p:cNvCxnSpPr>
            <a:cxnSpLocks/>
          </p:cNvCxnSpPr>
          <p:nvPr/>
        </p:nvCxnSpPr>
        <p:spPr>
          <a:xfrm>
            <a:off x="6102819" y="1832372"/>
            <a:ext cx="0" cy="15966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14D075-FA72-4B04-8484-EACA673549F2}"/>
              </a:ext>
            </a:extLst>
          </p:cNvPr>
          <p:cNvCxnSpPr>
            <a:cxnSpLocks/>
          </p:cNvCxnSpPr>
          <p:nvPr/>
        </p:nvCxnSpPr>
        <p:spPr>
          <a:xfrm>
            <a:off x="7014375" y="1832372"/>
            <a:ext cx="0" cy="159662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8DCB69-4B66-4534-9213-7BEDA6A3E04D}"/>
              </a:ext>
            </a:extLst>
          </p:cNvPr>
          <p:cNvCxnSpPr/>
          <p:nvPr/>
        </p:nvCxnSpPr>
        <p:spPr>
          <a:xfrm flipH="1">
            <a:off x="3441032" y="1832372"/>
            <a:ext cx="43875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15A655-2638-4441-B53A-73DFF705936E}"/>
              </a:ext>
            </a:extLst>
          </p:cNvPr>
          <p:cNvCxnSpPr/>
          <p:nvPr/>
        </p:nvCxnSpPr>
        <p:spPr>
          <a:xfrm flipH="1">
            <a:off x="3442196" y="3173252"/>
            <a:ext cx="43875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11550-8807-4123-8336-22C6BE20EBF8}"/>
              </a:ext>
            </a:extLst>
          </p:cNvPr>
          <p:cNvCxnSpPr/>
          <p:nvPr/>
        </p:nvCxnSpPr>
        <p:spPr>
          <a:xfrm flipH="1">
            <a:off x="3441032" y="3423975"/>
            <a:ext cx="43875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0F1B55C-A110-47E7-B235-2B915684EDA7}"/>
              </a:ext>
            </a:extLst>
          </p:cNvPr>
          <p:cNvCxnSpPr>
            <a:cxnSpLocks/>
          </p:cNvCxnSpPr>
          <p:nvPr/>
        </p:nvCxnSpPr>
        <p:spPr>
          <a:xfrm flipH="1">
            <a:off x="8327096" y="1046746"/>
            <a:ext cx="1540042" cy="1"/>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990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1958050" y="-144496"/>
            <a:ext cx="8275899" cy="1018199"/>
          </a:xfrm>
        </p:spPr>
        <p:txBody>
          <a:bodyPr>
            <a:normAutofit fontScale="90000"/>
          </a:bodyPr>
          <a:lstStyle/>
          <a:p>
            <a:pPr algn="ctr"/>
            <a:r>
              <a:rPr lang="en-US" sz="4000" b="1" dirty="0"/>
              <a:t>Firefly Farm—RISE Operations—Virtual Tour</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374509" y="1622354"/>
            <a:ext cx="6065135" cy="4548850"/>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300163"/>
            <a:ext cx="4368819" cy="5193233"/>
          </a:xfrm>
        </p:spPr>
        <p:txBody>
          <a:bodyPr>
            <a:normAutofit/>
          </a:bodyPr>
          <a:lstStyle/>
          <a:p>
            <a:endParaRPr lang="en-US" sz="2600" dirty="0"/>
          </a:p>
          <a:p>
            <a:endParaRPr lang="en-US" sz="2600" dirty="0"/>
          </a:p>
          <a:p>
            <a:endParaRPr lang="en-US" sz="2600" dirty="0"/>
          </a:p>
          <a:p>
            <a:r>
              <a:rPr lang="en-US" sz="2600" dirty="0"/>
              <a:t>Zone 4: Larger plot production—”Traditional” growing</a:t>
            </a:r>
          </a:p>
          <a:p>
            <a:pPr marL="457200" indent="-457200">
              <a:buFont typeface="Arial" panose="020B0604020202020204" pitchFamily="34" charset="0"/>
              <a:buChar char="•"/>
            </a:pPr>
            <a:endParaRPr lang="en-US" sz="2600" dirty="0"/>
          </a:p>
          <a:p>
            <a:endParaRPr lang="en-US" sz="2600" dirty="0"/>
          </a:p>
          <a:p>
            <a:br>
              <a:rPr lang="en-US" sz="2600" dirty="0"/>
            </a:br>
            <a:endParaRPr lang="en-US" sz="2600" b="1" dirty="0"/>
          </a:p>
        </p:txBody>
      </p:sp>
    </p:spTree>
    <p:extLst>
      <p:ext uri="{BB962C8B-B14F-4D97-AF65-F5344CB8AC3E}">
        <p14:creationId xmlns:p14="http://schemas.microsoft.com/office/powerpoint/2010/main" val="154600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1958050" y="-144496"/>
            <a:ext cx="8275899" cy="1018199"/>
          </a:xfrm>
        </p:spPr>
        <p:txBody>
          <a:bodyPr>
            <a:normAutofit fontScale="90000"/>
          </a:bodyPr>
          <a:lstStyle/>
          <a:p>
            <a:pPr algn="ctr"/>
            <a:r>
              <a:rPr lang="en-US" sz="4000" b="1" dirty="0"/>
              <a:t>Firefly Farm—RISE Operations—Virtual Tour</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374510" y="1622354"/>
            <a:ext cx="6065133" cy="4548850"/>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300163"/>
            <a:ext cx="4368819" cy="5193233"/>
          </a:xfrm>
        </p:spPr>
        <p:txBody>
          <a:bodyPr>
            <a:normAutofit/>
          </a:bodyPr>
          <a:lstStyle/>
          <a:p>
            <a:endParaRPr lang="en-US" sz="2600" dirty="0"/>
          </a:p>
          <a:p>
            <a:endParaRPr lang="en-US" sz="2600" dirty="0"/>
          </a:p>
          <a:p>
            <a:endParaRPr lang="en-US" sz="2600" dirty="0"/>
          </a:p>
          <a:p>
            <a:br>
              <a:rPr lang="en-US" sz="2600" dirty="0"/>
            </a:br>
            <a:endParaRPr lang="en-US" sz="2600" b="1" dirty="0"/>
          </a:p>
        </p:txBody>
      </p:sp>
      <p:sp>
        <p:nvSpPr>
          <p:cNvPr id="4" name="TextBox 3">
            <a:extLst>
              <a:ext uri="{FF2B5EF4-FFF2-40B4-BE49-F238E27FC236}">
                <a16:creationId xmlns:a16="http://schemas.microsoft.com/office/drawing/2014/main" id="{EF5819D9-E0B0-4A4B-BF39-561F1F0DE777}"/>
              </a:ext>
            </a:extLst>
          </p:cNvPr>
          <p:cNvSpPr txBox="1"/>
          <p:nvPr/>
        </p:nvSpPr>
        <p:spPr>
          <a:xfrm>
            <a:off x="752357" y="1622354"/>
            <a:ext cx="4143734" cy="4493538"/>
          </a:xfrm>
          <a:prstGeom prst="rect">
            <a:avLst/>
          </a:prstGeom>
          <a:noFill/>
        </p:spPr>
        <p:txBody>
          <a:bodyPr wrap="square" rtlCol="0">
            <a:spAutoFit/>
          </a:bodyPr>
          <a:lstStyle/>
          <a:p>
            <a:r>
              <a:rPr lang="en-US" sz="2600" dirty="0"/>
              <a:t>Growing medium:</a:t>
            </a:r>
          </a:p>
          <a:p>
            <a:endParaRPr lang="en-US" sz="2600" dirty="0"/>
          </a:p>
          <a:p>
            <a:r>
              <a:rPr lang="en-US" sz="2600" dirty="0" err="1"/>
              <a:t>Rooflite</a:t>
            </a:r>
            <a:endParaRPr lang="en-US" sz="2600" dirty="0"/>
          </a:p>
          <a:p>
            <a:pPr marL="457200" indent="-457200">
              <a:buFont typeface="Arial" panose="020B0604020202020204" pitchFamily="34" charset="0"/>
              <a:buChar char="•"/>
            </a:pPr>
            <a:r>
              <a:rPr lang="en-US" sz="2600" dirty="0"/>
              <a:t>Made for rooftop intensive cultivation</a:t>
            </a:r>
          </a:p>
          <a:p>
            <a:pPr marL="457200" indent="-457200">
              <a:buFont typeface="Arial" panose="020B0604020202020204" pitchFamily="34" charset="0"/>
              <a:buChar char="•"/>
            </a:pPr>
            <a:r>
              <a:rPr lang="en-US" sz="2600" dirty="0"/>
              <a:t>Weight: Remember, it’s a roof!</a:t>
            </a:r>
          </a:p>
          <a:p>
            <a:pPr marL="457200" indent="-457200">
              <a:buFont typeface="Arial" panose="020B0604020202020204" pitchFamily="34" charset="0"/>
              <a:buChar char="•"/>
            </a:pPr>
            <a:r>
              <a:rPr lang="en-US" sz="2600" dirty="0"/>
              <a:t>70% shale, heat-treated</a:t>
            </a:r>
          </a:p>
          <a:p>
            <a:pPr marL="457200" indent="-457200">
              <a:buFont typeface="Arial" panose="020B0604020202020204" pitchFamily="34" charset="0"/>
              <a:buChar char="•"/>
            </a:pPr>
            <a:r>
              <a:rPr lang="en-US" sz="2600" dirty="0"/>
              <a:t>20% sand, 10% compost</a:t>
            </a:r>
          </a:p>
          <a:p>
            <a:pPr marL="457200" indent="-457200">
              <a:buFont typeface="Arial" panose="020B0604020202020204" pitchFamily="34" charset="0"/>
              <a:buChar char="•"/>
            </a:pPr>
            <a:endParaRPr lang="en-US" sz="2600" dirty="0"/>
          </a:p>
          <a:p>
            <a:r>
              <a:rPr lang="en-US" sz="2600" dirty="0"/>
              <a:t>Drip irrigation…</a:t>
            </a:r>
          </a:p>
        </p:txBody>
      </p:sp>
    </p:spTree>
    <p:extLst>
      <p:ext uri="{BB962C8B-B14F-4D97-AF65-F5344CB8AC3E}">
        <p14:creationId xmlns:p14="http://schemas.microsoft.com/office/powerpoint/2010/main" val="1675571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a:xfrm>
            <a:off x="1958050" y="-144496"/>
            <a:ext cx="8275899" cy="1018199"/>
          </a:xfrm>
        </p:spPr>
        <p:txBody>
          <a:bodyPr>
            <a:normAutofit fontScale="90000"/>
          </a:bodyPr>
          <a:lstStyle/>
          <a:p>
            <a:pPr algn="ctr"/>
            <a:r>
              <a:rPr lang="en-US" sz="4000" b="1" dirty="0"/>
              <a:t>Firefly Farm—RISE Operations—Virtual Tour</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393803" y="1622354"/>
            <a:ext cx="6045840" cy="4548849"/>
          </a:xfrm>
        </p:spPr>
      </p:pic>
      <p:sp>
        <p:nvSpPr>
          <p:cNvPr id="6" name="Text Placeholder 5">
            <a:extLst>
              <a:ext uri="{FF2B5EF4-FFF2-40B4-BE49-F238E27FC236}">
                <a16:creationId xmlns:a16="http://schemas.microsoft.com/office/drawing/2014/main" id="{9B5D4A67-1E8B-5148-8624-AACE40EA0862}"/>
              </a:ext>
            </a:extLst>
          </p:cNvPr>
          <p:cNvSpPr>
            <a:spLocks noGrp="1"/>
          </p:cNvSpPr>
          <p:nvPr>
            <p:ph type="body" sz="half" idx="2"/>
          </p:nvPr>
        </p:nvSpPr>
        <p:spPr>
          <a:xfrm>
            <a:off x="839788" y="1300163"/>
            <a:ext cx="4368819" cy="5193233"/>
          </a:xfrm>
        </p:spPr>
        <p:txBody>
          <a:bodyPr>
            <a:normAutofit/>
          </a:bodyPr>
          <a:lstStyle/>
          <a:p>
            <a:endParaRPr lang="en-US" sz="2600" dirty="0"/>
          </a:p>
          <a:p>
            <a:endParaRPr lang="en-US" sz="2600" dirty="0"/>
          </a:p>
          <a:p>
            <a:endParaRPr lang="en-US" sz="2600" dirty="0"/>
          </a:p>
          <a:p>
            <a:br>
              <a:rPr lang="en-US" sz="2600" dirty="0"/>
            </a:br>
            <a:endParaRPr lang="en-US" sz="2600" b="1" dirty="0"/>
          </a:p>
        </p:txBody>
      </p:sp>
      <p:sp>
        <p:nvSpPr>
          <p:cNvPr id="4" name="TextBox 3">
            <a:extLst>
              <a:ext uri="{FF2B5EF4-FFF2-40B4-BE49-F238E27FC236}">
                <a16:creationId xmlns:a16="http://schemas.microsoft.com/office/drawing/2014/main" id="{EF5819D9-E0B0-4A4B-BF39-561F1F0DE777}"/>
              </a:ext>
            </a:extLst>
          </p:cNvPr>
          <p:cNvSpPr txBox="1"/>
          <p:nvPr/>
        </p:nvSpPr>
        <p:spPr>
          <a:xfrm>
            <a:off x="752357" y="1622354"/>
            <a:ext cx="4143734" cy="3293209"/>
          </a:xfrm>
          <a:prstGeom prst="rect">
            <a:avLst/>
          </a:prstGeom>
          <a:noFill/>
        </p:spPr>
        <p:txBody>
          <a:bodyPr wrap="square" rtlCol="0">
            <a:spAutoFit/>
          </a:bodyPr>
          <a:lstStyle/>
          <a:p>
            <a:endParaRPr lang="en-US" sz="2600" dirty="0"/>
          </a:p>
          <a:p>
            <a:endParaRPr lang="en-US" sz="2600" dirty="0"/>
          </a:p>
          <a:p>
            <a:r>
              <a:rPr lang="en-US" sz="2600" dirty="0"/>
              <a:t>…Drip irrigation</a:t>
            </a:r>
          </a:p>
          <a:p>
            <a:endParaRPr lang="en-US" sz="2600" dirty="0"/>
          </a:p>
          <a:p>
            <a:pPr marL="457200" indent="-457200">
              <a:buFont typeface="Arial" panose="020B0604020202020204" pitchFamily="34" charset="0"/>
              <a:buChar char="•"/>
            </a:pPr>
            <a:r>
              <a:rPr lang="en-US" sz="2600" dirty="0"/>
              <a:t>“Smart: irrigation system</a:t>
            </a:r>
          </a:p>
          <a:p>
            <a:endParaRPr lang="en-US" sz="2600" dirty="0"/>
          </a:p>
          <a:p>
            <a:pPr marL="457200" indent="-457200">
              <a:buFont typeface="Arial" panose="020B0604020202020204" pitchFamily="34" charset="0"/>
              <a:buChar char="•"/>
            </a:pPr>
            <a:r>
              <a:rPr lang="en-US" sz="2600" dirty="0"/>
              <a:t>Remote monitoring and control</a:t>
            </a:r>
          </a:p>
        </p:txBody>
      </p:sp>
    </p:spTree>
    <p:extLst>
      <p:ext uri="{BB962C8B-B14F-4D97-AF65-F5344CB8AC3E}">
        <p14:creationId xmlns:p14="http://schemas.microsoft.com/office/powerpoint/2010/main" val="414374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p:txBody>
          <a:bodyPr>
            <a:normAutofit/>
          </a:bodyPr>
          <a:lstStyle/>
          <a:p>
            <a:pPr algn="ctr"/>
            <a:r>
              <a:rPr lang="en-US" sz="4000" b="1" dirty="0"/>
              <a:t>RISE Operations—Year-Round Production</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p:blipFill>
        <p:spPr>
          <a:xfrm>
            <a:off x="838200" y="2058194"/>
            <a:ext cx="5181600" cy="3886200"/>
          </a:xfrm>
        </p:spPr>
      </p:pic>
      <p:pic>
        <p:nvPicPr>
          <p:cNvPr id="9" name="Content Placeholder 8" descr="A picture containing vegetable, plant, fresh&#10;&#10;Description automatically generated">
            <a:extLst>
              <a:ext uri="{FF2B5EF4-FFF2-40B4-BE49-F238E27FC236}">
                <a16:creationId xmlns:a16="http://schemas.microsoft.com/office/drawing/2014/main" id="{85AD8D7E-7839-7A48-BF59-08424D89F0F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p:spPr>
      </p:pic>
    </p:spTree>
    <p:extLst>
      <p:ext uri="{BB962C8B-B14F-4D97-AF65-F5344CB8AC3E}">
        <p14:creationId xmlns:p14="http://schemas.microsoft.com/office/powerpoint/2010/main" val="1124503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p:txBody>
          <a:bodyPr>
            <a:normAutofit/>
          </a:bodyPr>
          <a:lstStyle/>
          <a:p>
            <a:pPr algn="ctr"/>
            <a:r>
              <a:rPr lang="en-US" sz="4000" b="1" dirty="0"/>
              <a:t>RISE Operations</a:t>
            </a:r>
            <a:br>
              <a:rPr lang="en-US" sz="4000" b="1" dirty="0"/>
            </a:br>
            <a:r>
              <a:rPr lang="en-US" sz="4000" b="1" dirty="0"/>
              <a:t>Speeding up propagation—starting process</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p:blipFill>
        <p:spPr>
          <a:xfrm>
            <a:off x="838200" y="1849850"/>
            <a:ext cx="4844970" cy="3633728"/>
          </a:xfrm>
        </p:spPr>
      </p:pic>
      <p:pic>
        <p:nvPicPr>
          <p:cNvPr id="9" name="Content Placeholder 8">
            <a:extLst>
              <a:ext uri="{FF2B5EF4-FFF2-40B4-BE49-F238E27FC236}">
                <a16:creationId xmlns:a16="http://schemas.microsoft.com/office/drawing/2014/main" id="{85AD8D7E-7839-7A48-BF59-08424D89F0F4}"/>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p:blipFill>
        <p:spPr>
          <a:xfrm>
            <a:off x="6508828" y="1849848"/>
            <a:ext cx="4844972" cy="3633728"/>
          </a:xfrm>
        </p:spPr>
      </p:pic>
      <p:sp>
        <p:nvSpPr>
          <p:cNvPr id="3" name="TextBox 2">
            <a:extLst>
              <a:ext uri="{FF2B5EF4-FFF2-40B4-BE49-F238E27FC236}">
                <a16:creationId xmlns:a16="http://schemas.microsoft.com/office/drawing/2014/main" id="{E96E993E-F3A3-2849-932C-CA0151238890}"/>
              </a:ext>
            </a:extLst>
          </p:cNvPr>
          <p:cNvSpPr txBox="1"/>
          <p:nvPr/>
        </p:nvSpPr>
        <p:spPr>
          <a:xfrm>
            <a:off x="838200" y="5752618"/>
            <a:ext cx="3247663" cy="369332"/>
          </a:xfrm>
          <a:prstGeom prst="rect">
            <a:avLst/>
          </a:prstGeom>
          <a:noFill/>
        </p:spPr>
        <p:txBody>
          <a:bodyPr wrap="square" rtlCol="0">
            <a:spAutoFit/>
          </a:bodyPr>
          <a:lstStyle/>
          <a:p>
            <a:r>
              <a:rPr lang="en-US" dirty="0"/>
              <a:t>Seeding room/chamber</a:t>
            </a:r>
          </a:p>
        </p:txBody>
      </p:sp>
      <p:sp>
        <p:nvSpPr>
          <p:cNvPr id="4" name="TextBox 3">
            <a:extLst>
              <a:ext uri="{FF2B5EF4-FFF2-40B4-BE49-F238E27FC236}">
                <a16:creationId xmlns:a16="http://schemas.microsoft.com/office/drawing/2014/main" id="{D0419233-181A-D949-989E-9A041EBFAF0E}"/>
              </a:ext>
            </a:extLst>
          </p:cNvPr>
          <p:cNvSpPr txBox="1"/>
          <p:nvPr/>
        </p:nvSpPr>
        <p:spPr>
          <a:xfrm>
            <a:off x="6786622" y="5821009"/>
            <a:ext cx="3503272" cy="369332"/>
          </a:xfrm>
          <a:prstGeom prst="rect">
            <a:avLst/>
          </a:prstGeom>
          <a:noFill/>
        </p:spPr>
        <p:txBody>
          <a:bodyPr wrap="square" rtlCol="0">
            <a:spAutoFit/>
          </a:bodyPr>
          <a:lstStyle/>
          <a:p>
            <a:r>
              <a:rPr lang="en-US" dirty="0"/>
              <a:t>To enclosed cultivation areas</a:t>
            </a:r>
          </a:p>
        </p:txBody>
      </p:sp>
    </p:spTree>
    <p:extLst>
      <p:ext uri="{BB962C8B-B14F-4D97-AF65-F5344CB8AC3E}">
        <p14:creationId xmlns:p14="http://schemas.microsoft.com/office/powerpoint/2010/main" val="36247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p:txBody>
          <a:bodyPr>
            <a:normAutofit/>
          </a:bodyPr>
          <a:lstStyle/>
          <a:p>
            <a:pPr algn="ctr"/>
            <a:r>
              <a:rPr lang="en-US" sz="4000" b="1" dirty="0"/>
              <a:t>RISE Operations—Processing, Packing, Storage</a:t>
            </a:r>
          </a:p>
        </p:txBody>
      </p:sp>
      <p:pic>
        <p:nvPicPr>
          <p:cNvPr id="5" name="Content Placeholder 4">
            <a:extLst>
              <a:ext uri="{FF2B5EF4-FFF2-40B4-BE49-F238E27FC236}">
                <a16:creationId xmlns:a16="http://schemas.microsoft.com/office/drawing/2014/main" id="{B32320D1-66A9-F744-B968-5EED499DF1ED}"/>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p:blipFill>
        <p:spPr>
          <a:xfrm>
            <a:off x="838200" y="1849850"/>
            <a:ext cx="4844970" cy="3633727"/>
          </a:xfrm>
        </p:spPr>
      </p:pic>
      <p:pic>
        <p:nvPicPr>
          <p:cNvPr id="9" name="Content Placeholder 8">
            <a:extLst>
              <a:ext uri="{FF2B5EF4-FFF2-40B4-BE49-F238E27FC236}">
                <a16:creationId xmlns:a16="http://schemas.microsoft.com/office/drawing/2014/main" id="{85AD8D7E-7839-7A48-BF59-08424D89F0F4}"/>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p:blipFill>
        <p:spPr>
          <a:xfrm>
            <a:off x="6508829" y="1849848"/>
            <a:ext cx="4844970" cy="3633728"/>
          </a:xfrm>
        </p:spPr>
      </p:pic>
      <p:sp>
        <p:nvSpPr>
          <p:cNvPr id="3" name="TextBox 2">
            <a:extLst>
              <a:ext uri="{FF2B5EF4-FFF2-40B4-BE49-F238E27FC236}">
                <a16:creationId xmlns:a16="http://schemas.microsoft.com/office/drawing/2014/main" id="{E96E993E-F3A3-2849-932C-CA0151238890}"/>
              </a:ext>
            </a:extLst>
          </p:cNvPr>
          <p:cNvSpPr txBox="1"/>
          <p:nvPr/>
        </p:nvSpPr>
        <p:spPr>
          <a:xfrm>
            <a:off x="838200" y="5752618"/>
            <a:ext cx="3247663" cy="646331"/>
          </a:xfrm>
          <a:prstGeom prst="rect">
            <a:avLst/>
          </a:prstGeom>
          <a:noFill/>
        </p:spPr>
        <p:txBody>
          <a:bodyPr wrap="square" rtlCol="0">
            <a:spAutoFit/>
          </a:bodyPr>
          <a:lstStyle/>
          <a:p>
            <a:r>
              <a:rPr lang="en-US" dirty="0"/>
              <a:t>Processing greens, produce for restaurants…</a:t>
            </a:r>
          </a:p>
        </p:txBody>
      </p:sp>
      <p:sp>
        <p:nvSpPr>
          <p:cNvPr id="4" name="TextBox 3">
            <a:extLst>
              <a:ext uri="{FF2B5EF4-FFF2-40B4-BE49-F238E27FC236}">
                <a16:creationId xmlns:a16="http://schemas.microsoft.com/office/drawing/2014/main" id="{D0419233-181A-D949-989E-9A041EBFAF0E}"/>
              </a:ext>
            </a:extLst>
          </p:cNvPr>
          <p:cNvSpPr txBox="1"/>
          <p:nvPr/>
        </p:nvSpPr>
        <p:spPr>
          <a:xfrm>
            <a:off x="6508829" y="5752617"/>
            <a:ext cx="3503272" cy="646331"/>
          </a:xfrm>
          <a:prstGeom prst="rect">
            <a:avLst/>
          </a:prstGeom>
          <a:noFill/>
        </p:spPr>
        <p:txBody>
          <a:bodyPr wrap="square" rtlCol="0">
            <a:spAutoFit/>
          </a:bodyPr>
          <a:lstStyle/>
          <a:p>
            <a:r>
              <a:rPr lang="en-US" dirty="0"/>
              <a:t>…sourcing regional Food Hub (more in next presentation)</a:t>
            </a:r>
          </a:p>
        </p:txBody>
      </p:sp>
    </p:spTree>
    <p:extLst>
      <p:ext uri="{BB962C8B-B14F-4D97-AF65-F5344CB8AC3E}">
        <p14:creationId xmlns:p14="http://schemas.microsoft.com/office/powerpoint/2010/main" val="132606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B0BC-A353-1547-8FD8-79EC3024F579}"/>
              </a:ext>
            </a:extLst>
          </p:cNvPr>
          <p:cNvSpPr>
            <a:spLocks noGrp="1"/>
          </p:cNvSpPr>
          <p:nvPr>
            <p:ph type="title"/>
          </p:nvPr>
        </p:nvSpPr>
        <p:spPr/>
        <p:txBody>
          <a:bodyPr>
            <a:normAutofit/>
          </a:bodyPr>
          <a:lstStyle/>
          <a:p>
            <a:pPr algn="ctr"/>
            <a:r>
              <a:rPr lang="en-US" sz="4000" b="1" dirty="0"/>
              <a:t>RISE Operations—Vision</a:t>
            </a:r>
          </a:p>
        </p:txBody>
      </p:sp>
      <p:pic>
        <p:nvPicPr>
          <p:cNvPr id="13" name="Content Placeholder 12" descr="A picture containing indoor&#10;&#10;Description automatically generated">
            <a:extLst>
              <a:ext uri="{FF2B5EF4-FFF2-40B4-BE49-F238E27FC236}">
                <a16:creationId xmlns:a16="http://schemas.microsoft.com/office/drawing/2014/main" id="{A1143084-3A3D-0342-9B75-72B9B47F67E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416551" y="1690688"/>
            <a:ext cx="5937249" cy="4452937"/>
          </a:xfrm>
        </p:spPr>
      </p:pic>
      <p:sp>
        <p:nvSpPr>
          <p:cNvPr id="15" name="TextBox 14">
            <a:extLst>
              <a:ext uri="{FF2B5EF4-FFF2-40B4-BE49-F238E27FC236}">
                <a16:creationId xmlns:a16="http://schemas.microsoft.com/office/drawing/2014/main" id="{BAC06EAE-1E99-BC41-BCCD-415EE7ADF383}"/>
              </a:ext>
            </a:extLst>
          </p:cNvPr>
          <p:cNvSpPr txBox="1"/>
          <p:nvPr/>
        </p:nvSpPr>
        <p:spPr>
          <a:xfrm>
            <a:off x="838200" y="1690688"/>
            <a:ext cx="4176713" cy="4154984"/>
          </a:xfrm>
          <a:prstGeom prst="rect">
            <a:avLst/>
          </a:prstGeom>
          <a:noFill/>
        </p:spPr>
        <p:txBody>
          <a:bodyPr wrap="square" rtlCol="0">
            <a:spAutoFit/>
          </a:bodyPr>
          <a:lstStyle/>
          <a:p>
            <a:endParaRPr lang="en-US" sz="2400" dirty="0"/>
          </a:p>
          <a:p>
            <a:r>
              <a:rPr lang="en-US" sz="2400" dirty="0"/>
              <a:t>Restaurants</a:t>
            </a:r>
          </a:p>
          <a:p>
            <a:pPr marL="342900" indent="-342900">
              <a:buFont typeface="Arial" panose="020B0604020202020204" pitchFamily="34" charset="0"/>
              <a:buChar char="•"/>
            </a:pPr>
            <a:r>
              <a:rPr lang="en-US" sz="2400" dirty="0"/>
              <a:t>Fidelity’s plans: On-site</a:t>
            </a:r>
          </a:p>
          <a:p>
            <a:pPr marL="342900" indent="-342900">
              <a:buFont typeface="Arial" panose="020B0604020202020204" pitchFamily="34" charset="0"/>
              <a:buChar char="•"/>
            </a:pPr>
            <a:endParaRPr lang="en-US" sz="2400" dirty="0"/>
          </a:p>
          <a:p>
            <a:r>
              <a:rPr lang="en-US" sz="2400" dirty="0"/>
              <a:t>Ahead</a:t>
            </a:r>
          </a:p>
          <a:p>
            <a:pPr marL="342900" indent="-342900">
              <a:buFont typeface="Arial" panose="020B0604020202020204" pitchFamily="34" charset="0"/>
              <a:buChar char="•"/>
            </a:pPr>
            <a:r>
              <a:rPr lang="en-US" sz="2400" dirty="0"/>
              <a:t>Food Hub</a:t>
            </a:r>
          </a:p>
          <a:p>
            <a:pPr marL="342900" indent="-342900">
              <a:buFont typeface="Arial" panose="020B0604020202020204" pitchFamily="34" charset="0"/>
              <a:buChar char="•"/>
            </a:pPr>
            <a:r>
              <a:rPr lang="en-US" sz="2400" dirty="0"/>
              <a:t>Local urban markets addressing shortage, lack of access issues</a:t>
            </a:r>
          </a:p>
          <a:p>
            <a:endParaRPr lang="en-US" sz="2400" dirty="0"/>
          </a:p>
          <a:p>
            <a:pPr marL="342900" indent="-342900">
              <a:buFont typeface="Arial" panose="020B0604020202020204" pitchFamily="34" charset="0"/>
              <a:buChar char="•"/>
            </a:pPr>
            <a:r>
              <a:rPr lang="en-US" sz="2400" dirty="0"/>
              <a:t>…and beyond</a:t>
            </a:r>
          </a:p>
        </p:txBody>
      </p:sp>
    </p:spTree>
    <p:extLst>
      <p:ext uri="{BB962C8B-B14F-4D97-AF65-F5344CB8AC3E}">
        <p14:creationId xmlns:p14="http://schemas.microsoft.com/office/powerpoint/2010/main" val="45950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CE40A32B-9D9F-F84F-B70E-B9E30A7E87F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59931" y="302419"/>
            <a:ext cx="5672138" cy="5139301"/>
          </a:xfrm>
        </p:spPr>
      </p:pic>
      <p:sp>
        <p:nvSpPr>
          <p:cNvPr id="6" name="TextBox 5">
            <a:extLst>
              <a:ext uri="{FF2B5EF4-FFF2-40B4-BE49-F238E27FC236}">
                <a16:creationId xmlns:a16="http://schemas.microsoft.com/office/drawing/2014/main" id="{CC69336B-D1AE-DF40-AECC-4A4CA298B00D}"/>
              </a:ext>
            </a:extLst>
          </p:cNvPr>
          <p:cNvSpPr txBox="1"/>
          <p:nvPr/>
        </p:nvSpPr>
        <p:spPr>
          <a:xfrm>
            <a:off x="3952875" y="5857875"/>
            <a:ext cx="4286250" cy="461665"/>
          </a:xfrm>
          <a:prstGeom prst="rect">
            <a:avLst/>
          </a:prstGeom>
          <a:noFill/>
        </p:spPr>
        <p:txBody>
          <a:bodyPr wrap="square" rtlCol="0">
            <a:spAutoFit/>
          </a:bodyPr>
          <a:lstStyle/>
          <a:p>
            <a:pPr algn="ctr"/>
            <a:r>
              <a:rPr lang="en-US" sz="2400" b="1" dirty="0" err="1"/>
              <a:t>www.fireflyfarmwichita.com</a:t>
            </a:r>
            <a:endParaRPr lang="en-US" sz="2400" b="1" dirty="0"/>
          </a:p>
        </p:txBody>
      </p:sp>
    </p:spTree>
    <p:extLst>
      <p:ext uri="{BB962C8B-B14F-4D97-AF65-F5344CB8AC3E}">
        <p14:creationId xmlns:p14="http://schemas.microsoft.com/office/powerpoint/2010/main" val="1224524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BDB1-98FF-2947-9FD7-CCB8B8CEE3CB}"/>
              </a:ext>
            </a:extLst>
          </p:cNvPr>
          <p:cNvSpPr>
            <a:spLocks noGrp="1"/>
          </p:cNvSpPr>
          <p:nvPr>
            <p:ph type="ctrTitle"/>
          </p:nvPr>
        </p:nvSpPr>
        <p:spPr>
          <a:xfrm>
            <a:off x="1524000" y="1122363"/>
            <a:ext cx="9144000" cy="1049337"/>
          </a:xfrm>
        </p:spPr>
        <p:txBody>
          <a:bodyPr/>
          <a:lstStyle/>
          <a:p>
            <a:r>
              <a:rPr lang="en-US" b="1" dirty="0">
                <a:solidFill>
                  <a:srgbClr val="C00000"/>
                </a:solidFill>
              </a:rPr>
              <a:t>Food Safety Considerations</a:t>
            </a:r>
          </a:p>
        </p:txBody>
      </p:sp>
      <p:sp>
        <p:nvSpPr>
          <p:cNvPr id="3" name="Subtitle 2">
            <a:extLst>
              <a:ext uri="{FF2B5EF4-FFF2-40B4-BE49-F238E27FC236}">
                <a16:creationId xmlns:a16="http://schemas.microsoft.com/office/drawing/2014/main" id="{763A49E8-A86D-0D4B-9A65-2B2E25C1EDE2}"/>
              </a:ext>
            </a:extLst>
          </p:cNvPr>
          <p:cNvSpPr>
            <a:spLocks noGrp="1"/>
          </p:cNvSpPr>
          <p:nvPr>
            <p:ph type="subTitle" idx="1"/>
          </p:nvPr>
        </p:nvSpPr>
        <p:spPr>
          <a:xfrm>
            <a:off x="1524000" y="2333298"/>
            <a:ext cx="9144000" cy="966950"/>
          </a:xfrm>
        </p:spPr>
        <p:txBody>
          <a:bodyPr>
            <a:normAutofit fontScale="77500" lnSpcReduction="20000"/>
          </a:bodyPr>
          <a:lstStyle/>
          <a:p>
            <a:r>
              <a:rPr lang="en-US" sz="4500" b="1" dirty="0"/>
              <a:t>At each stage of a grower’s evolution—</a:t>
            </a:r>
          </a:p>
          <a:p>
            <a:r>
              <a:rPr lang="en-US" sz="4500" b="1" dirty="0"/>
              <a:t>Planning ahead for food safety requirements</a:t>
            </a:r>
          </a:p>
          <a:p>
            <a:endParaRPr lang="en-US" sz="3600" b="1" dirty="0"/>
          </a:p>
          <a:p>
            <a:endParaRPr lang="en-US" sz="3600" b="1" dirty="0"/>
          </a:p>
          <a:p>
            <a:pPr algn="l"/>
            <a:endParaRPr lang="en-US" dirty="0"/>
          </a:p>
          <a:p>
            <a:pPr algn="l"/>
            <a:endParaRPr lang="en-US" dirty="0"/>
          </a:p>
          <a:p>
            <a:pPr algn="l"/>
            <a:endParaRPr lang="en-US" sz="3800" dirty="0"/>
          </a:p>
          <a:p>
            <a:pPr algn="l"/>
            <a:endParaRPr lang="en-US" sz="2800" b="1" dirty="0"/>
          </a:p>
          <a:p>
            <a:pPr algn="l"/>
            <a:endParaRPr lang="en-US" sz="2800" b="1" dirty="0"/>
          </a:p>
        </p:txBody>
      </p:sp>
      <p:sp>
        <p:nvSpPr>
          <p:cNvPr id="4" name="TextBox 3">
            <a:extLst>
              <a:ext uri="{FF2B5EF4-FFF2-40B4-BE49-F238E27FC236}">
                <a16:creationId xmlns:a16="http://schemas.microsoft.com/office/drawing/2014/main" id="{5773A647-80EE-1C4F-B16D-B60D3BC4D4D3}"/>
              </a:ext>
            </a:extLst>
          </p:cNvPr>
          <p:cNvSpPr txBox="1"/>
          <p:nvPr/>
        </p:nvSpPr>
        <p:spPr>
          <a:xfrm>
            <a:off x="1629103" y="4109546"/>
            <a:ext cx="8933793" cy="1477328"/>
          </a:xfrm>
          <a:prstGeom prst="rect">
            <a:avLst/>
          </a:prstGeom>
          <a:noFill/>
        </p:spPr>
        <p:txBody>
          <a:bodyPr wrap="square" rtlCol="0">
            <a:spAutoFit/>
          </a:bodyPr>
          <a:lstStyle/>
          <a:p>
            <a:r>
              <a:rPr lang="en-US" i="1" dirty="0"/>
              <a:t>Not an inclusive formal food safety training—We’ll look at the evolution in production and sales of our two partner growers, and practical steps in their decision making in food safety planning and implementation—highlighting FSMA, GAP, and KDA options in general scope.</a:t>
            </a:r>
          </a:p>
          <a:p>
            <a:endParaRPr lang="en-US" i="1" dirty="0"/>
          </a:p>
          <a:p>
            <a:r>
              <a:rPr lang="en-US" i="1" dirty="0"/>
              <a:t>Intended to help growers figure out the questions—we may not have all the answers.</a:t>
            </a:r>
          </a:p>
        </p:txBody>
      </p:sp>
    </p:spTree>
    <p:extLst>
      <p:ext uri="{BB962C8B-B14F-4D97-AF65-F5344CB8AC3E}">
        <p14:creationId xmlns:p14="http://schemas.microsoft.com/office/powerpoint/2010/main" val="2207166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a:off x="635000" y="640823"/>
            <a:ext cx="3418659" cy="5583148"/>
          </a:xfrm>
        </p:spPr>
        <p:txBody>
          <a:bodyPr anchor="ctr">
            <a:normAutofit/>
          </a:bodyPr>
          <a:lstStyle/>
          <a:p>
            <a:r>
              <a:rPr lang="en-US" b="1" dirty="0"/>
              <a:t>Evolution in cultivation and sales = Evolution in training, certification, and licenses</a:t>
            </a:r>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67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BCF43-FBB8-4A1B-ACCD-5B0A0555C87F}"/>
              </a:ext>
            </a:extLst>
          </p:cNvPr>
          <p:cNvSpPr>
            <a:spLocks noGrp="1"/>
          </p:cNvSpPr>
          <p:nvPr>
            <p:ph type="title"/>
          </p:nvPr>
        </p:nvSpPr>
        <p:spPr>
          <a:xfrm>
            <a:off x="-1" y="1"/>
            <a:ext cx="5989983" cy="2282210"/>
          </a:xfrm>
        </p:spPr>
        <p:txBody>
          <a:bodyPr anchor="b">
            <a:normAutofit fontScale="90000"/>
          </a:bodyPr>
          <a:lstStyle/>
          <a:p>
            <a:r>
              <a:rPr lang="en-US" sz="5400" dirty="0"/>
              <a:t>The </a:t>
            </a:r>
            <a:r>
              <a:rPr lang="en-US" sz="5400" dirty="0" err="1"/>
              <a:t>Tecklenburgs</a:t>
            </a:r>
            <a:r>
              <a:rPr lang="en-US" sz="5400" dirty="0"/>
              <a:t> teckfarms.com</a:t>
            </a:r>
            <a:br>
              <a:rPr lang="en-US" sz="5400" dirty="0"/>
            </a:br>
            <a:r>
              <a:rPr lang="en-US" sz="5400" dirty="0" err="1"/>
              <a:t>facebook</a:t>
            </a:r>
            <a:r>
              <a:rPr lang="en-US" sz="5400" dirty="0"/>
              <a:t>/</a:t>
            </a:r>
            <a:r>
              <a:rPr lang="en-US" sz="5400" dirty="0" err="1"/>
              <a:t>instagram</a:t>
            </a:r>
            <a:endParaRPr lang="en-US" sz="5400" dirty="0"/>
          </a:p>
        </p:txBody>
      </p:sp>
      <p:sp>
        <p:nvSpPr>
          <p:cNvPr id="11" name="Content Placeholder 10">
            <a:extLst>
              <a:ext uri="{FF2B5EF4-FFF2-40B4-BE49-F238E27FC236}">
                <a16:creationId xmlns:a16="http://schemas.microsoft.com/office/drawing/2014/main" id="{8D449B2A-6C43-4158-8B01-FF24681BF9C9}"/>
              </a:ext>
            </a:extLst>
          </p:cNvPr>
          <p:cNvSpPr>
            <a:spLocks noGrp="1"/>
          </p:cNvSpPr>
          <p:nvPr>
            <p:ph idx="1"/>
          </p:nvPr>
        </p:nvSpPr>
        <p:spPr>
          <a:xfrm>
            <a:off x="640080" y="2872899"/>
            <a:ext cx="4243589" cy="3320668"/>
          </a:xfrm>
        </p:spPr>
        <p:txBody>
          <a:bodyPr>
            <a:normAutofit/>
          </a:bodyPr>
          <a:lstStyle/>
          <a:p>
            <a:r>
              <a:rPr lang="en-US" sz="2200" dirty="0"/>
              <a:t>Hometown</a:t>
            </a:r>
          </a:p>
          <a:p>
            <a:r>
              <a:rPr lang="en-US" sz="2200" dirty="0"/>
              <a:t>Children</a:t>
            </a:r>
          </a:p>
          <a:p>
            <a:r>
              <a:rPr lang="en-US" sz="2200" dirty="0"/>
              <a:t>Jobs</a:t>
            </a:r>
          </a:p>
          <a:p>
            <a:r>
              <a:rPr lang="en-US" sz="2200" dirty="0"/>
              <a:t>Hobbies</a:t>
            </a:r>
          </a:p>
          <a:p>
            <a:endParaRPr lang="en-US" sz="2200" dirty="0"/>
          </a:p>
        </p:txBody>
      </p:sp>
      <p:pic>
        <p:nvPicPr>
          <p:cNvPr id="7" name="Content Placeholder 6" descr="A group of people posing for a photo&#10;&#10;Description automatically generated">
            <a:extLst>
              <a:ext uri="{FF2B5EF4-FFF2-40B4-BE49-F238E27FC236}">
                <a16:creationId xmlns:a16="http://schemas.microsoft.com/office/drawing/2014/main" id="{B09E900F-2040-43DE-8E02-7AB1E2F576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55904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a:off x="8029903" y="699922"/>
            <a:ext cx="3790901" cy="5583148"/>
          </a:xfrm>
        </p:spPr>
        <p:txBody>
          <a:bodyPr anchor="ctr">
            <a:normAutofit/>
          </a:bodyPr>
          <a:lstStyle/>
          <a:p>
            <a:r>
              <a:rPr lang="en-US" sz="3600" b="1" dirty="0"/>
              <a:t>TITLE 21—FOOD AND DRUGS</a:t>
            </a:r>
            <a:br>
              <a:rPr lang="en-US" sz="3600" b="1" dirty="0"/>
            </a:br>
            <a:br>
              <a:rPr lang="en-US" sz="3600" b="1" dirty="0"/>
            </a:br>
            <a:br>
              <a:rPr lang="en-US" sz="3600" b="1" dirty="0"/>
            </a:br>
            <a:r>
              <a:rPr lang="en-US" sz="2800" b="1" dirty="0"/>
              <a:t>Part 112—Standards for the Growing, Harvesting, Packing, and Holding of Produce for Human Consumption</a:t>
            </a:r>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371195" y="699922"/>
          <a:ext cx="7427481" cy="5477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742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518686" y="1973859"/>
            <a:ext cx="11347837" cy="2431435"/>
          </a:xfrm>
          <a:prstGeom prst="rect">
            <a:avLst/>
          </a:prstGeom>
          <a:noFill/>
        </p:spPr>
        <p:txBody>
          <a:bodyPr wrap="square" rtlCol="0">
            <a:spAutoFit/>
          </a:bodyPr>
          <a:lstStyle/>
          <a:p>
            <a:pPr algn="ctr"/>
            <a:endParaRPr lang="en-US" sz="2800" b="1" dirty="0"/>
          </a:p>
          <a:p>
            <a:pPr algn="ctr"/>
            <a:r>
              <a:rPr lang="en-US" sz="3200" b="1" dirty="0"/>
              <a:t>Do you need it?</a:t>
            </a:r>
          </a:p>
          <a:p>
            <a:pPr algn="ctr"/>
            <a:endParaRPr lang="en-US" sz="3200" b="1" dirty="0"/>
          </a:p>
          <a:p>
            <a:pPr algn="ctr"/>
            <a:r>
              <a:rPr lang="en-US" sz="3200" b="1" dirty="0"/>
              <a:t>From:</a:t>
            </a:r>
          </a:p>
          <a:p>
            <a:pPr algn="ctr"/>
            <a:endParaRPr lang="en-US" sz="2800" b="1" dirty="0"/>
          </a:p>
        </p:txBody>
      </p:sp>
      <p:pic>
        <p:nvPicPr>
          <p:cNvPr id="6" name="Picture 5" descr="Graphical user interface, text, application&#10;&#10;Description automatically generated">
            <a:extLst>
              <a:ext uri="{FF2B5EF4-FFF2-40B4-BE49-F238E27FC236}">
                <a16:creationId xmlns:a16="http://schemas.microsoft.com/office/drawing/2014/main" id="{3E09A998-7B35-1349-9237-3D0B4150F3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1690" y="3941453"/>
            <a:ext cx="10121827" cy="2341616"/>
          </a:xfrm>
          <a:prstGeom prst="rect">
            <a:avLst/>
          </a:prstGeom>
        </p:spPr>
      </p:pic>
    </p:spTree>
    <p:extLst>
      <p:ext uri="{BB962C8B-B14F-4D97-AF65-F5344CB8AC3E}">
        <p14:creationId xmlns:p14="http://schemas.microsoft.com/office/powerpoint/2010/main" val="271926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518686" y="1973859"/>
            <a:ext cx="11347837" cy="4462760"/>
          </a:xfrm>
          <a:prstGeom prst="rect">
            <a:avLst/>
          </a:prstGeom>
          <a:noFill/>
        </p:spPr>
        <p:txBody>
          <a:bodyPr wrap="square" rtlCol="0">
            <a:spAutoFit/>
          </a:bodyPr>
          <a:lstStyle/>
          <a:p>
            <a:r>
              <a:rPr lang="en-US" sz="2800" b="1" dirty="0"/>
              <a:t>Does your farm grow, harvest, pack or hold produce? </a:t>
            </a:r>
            <a:endParaRPr lang="en-US" dirty="0"/>
          </a:p>
          <a:p>
            <a:endParaRPr lang="en-US" sz="1600" i="1" dirty="0"/>
          </a:p>
          <a:p>
            <a:r>
              <a:rPr lang="en-US" sz="1600" dirty="0"/>
              <a:t>Sec. 112.1 What food is covered by this part?</a:t>
            </a:r>
            <a:endParaRPr lang="en-US" sz="1600" i="1" dirty="0"/>
          </a:p>
          <a:p>
            <a:endParaRPr lang="en-US" sz="1400" i="1" dirty="0"/>
          </a:p>
          <a:p>
            <a:r>
              <a:rPr lang="en-US" sz="1400" i="1" dirty="0"/>
              <a:t>…covered produce includes all of the following: </a:t>
            </a:r>
          </a:p>
          <a:p>
            <a:r>
              <a:rPr lang="en-US" sz="1400" i="1" dirty="0"/>
              <a:t>Fruits and vegetables such as almonds, apples, apricots, </a:t>
            </a:r>
            <a:r>
              <a:rPr lang="en-US" sz="1400" i="1" dirty="0" err="1"/>
              <a:t>apriums</a:t>
            </a:r>
            <a:r>
              <a:rPr lang="en-US" sz="1400" i="1" dirty="0"/>
              <a:t>, Artichokes-globe-type, Asian pears, avocados, babacos, bananas, Belgian endive, blackberries, blueberries, boysenberries, brazil nuts, broad beans, broccoli, Brussels sprouts, burdock, cabbages, Chinese cabbages (Bok Choy, mustard, and Napa), cantaloupes, carambolas, carrots, cauliflower, celeriac, celery, chayote fruit, cherries (sweet), chestnuts, chicory (roots and tops), citrus (such as clementine, grapefruit, lemons, limes, mandarin, oranges, tangerines, tangors, and </a:t>
            </a:r>
            <a:r>
              <a:rPr lang="en-US" sz="1400" i="1" dirty="0" err="1"/>
              <a:t>uniq</a:t>
            </a:r>
            <a:r>
              <a:rPr lang="en-US" sz="1400" i="1" dirty="0"/>
              <a:t> fruit), cowpea beans, cress-garden, cucumbers, curly endive, currants, dandelion leaves, fennel-Florence, garlic, genip, gooseberries, grapes, green beans, guavas, herbs (such as basil, chives, cilantro, oregano, and parsley), honeydew, huckleberries, Jerusalem artichokes, kale, kiwifruit, kohlrabi, kumquats, leek, lettuce, lychees, macadamia nuts, mangos, other melons (such as Canary, Crenshaw and Persian), mulberries, mushrooms, mustard greens, nectarines, onions, papayas, parsnips, passion fruit, peaches, pears, peas, peas-pigeon, peppers (such as bell and hot), pine nuts, pineapples, plantains, plums, plumcots, quince, radishes, raspberries, rhubarb, rutabagas, scallions, shallots, snow peas, soursop, spinach, sprouts (such as alfalfa and mung bean), strawberries, summer squash (such as patty pan, yellow and zucchini), sweetsop, Swiss chard, taro, tomatoes, turmeric, turnips (roots and tops), walnuts, watercress, watermelons, and yams;</a:t>
            </a:r>
          </a:p>
          <a:p>
            <a:pPr marL="342900" indent="-342900">
              <a:buAutoNum type="arabicParenBoth"/>
            </a:pPr>
            <a:endParaRPr lang="en-US" sz="1400" i="1" dirty="0"/>
          </a:p>
          <a:p>
            <a:pPr marL="342900" indent="-342900">
              <a:buAutoNum type="arabicParenBoth"/>
            </a:pPr>
            <a:endParaRPr lang="en-US" sz="1400" i="1" dirty="0"/>
          </a:p>
          <a:p>
            <a:r>
              <a:rPr lang="en-US" sz="2800" b="1" dirty="0"/>
              <a:t>Yes?....</a:t>
            </a:r>
          </a:p>
        </p:txBody>
      </p:sp>
    </p:spTree>
    <p:extLst>
      <p:ext uri="{BB962C8B-B14F-4D97-AF65-F5344CB8AC3E}">
        <p14:creationId xmlns:p14="http://schemas.microsoft.com/office/powerpoint/2010/main" val="1329154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007477"/>
            <a:ext cx="11347837" cy="3631763"/>
          </a:xfrm>
          <a:prstGeom prst="rect">
            <a:avLst/>
          </a:prstGeom>
          <a:noFill/>
        </p:spPr>
        <p:txBody>
          <a:bodyPr wrap="square" rtlCol="0">
            <a:spAutoFit/>
          </a:bodyPr>
          <a:lstStyle/>
          <a:p>
            <a:r>
              <a:rPr lang="en-US" sz="2800" b="1" dirty="0"/>
              <a:t> </a:t>
            </a:r>
          </a:p>
          <a:p>
            <a:r>
              <a:rPr lang="en-US" sz="2800" b="1" dirty="0"/>
              <a:t>Is your produce one of the commodities that FDA has identified as rarely consumed raw? </a:t>
            </a:r>
            <a:endParaRPr lang="en-US" sz="2800" dirty="0"/>
          </a:p>
          <a:p>
            <a:endParaRPr lang="en-US" dirty="0"/>
          </a:p>
          <a:p>
            <a:r>
              <a:rPr lang="en-US" dirty="0"/>
              <a:t>Sec. 112.2 What produce is not covered?…list</a:t>
            </a:r>
          </a:p>
          <a:p>
            <a:endParaRPr lang="en-US" dirty="0"/>
          </a:p>
          <a:p>
            <a:r>
              <a:rPr lang="en-US" dirty="0"/>
              <a:t>Note: If you grow, harvest, pack or hold more than one produce commodity, you must ask this question separately for each one to determine whether that particular produce commodity is covered by this rule.</a:t>
            </a:r>
            <a:endParaRPr lang="en-US" sz="2800" b="1" dirty="0"/>
          </a:p>
          <a:p>
            <a:endParaRPr lang="en-US" sz="2800" b="1" dirty="0"/>
          </a:p>
          <a:p>
            <a:r>
              <a:rPr lang="en-US" sz="2800" b="1" dirty="0"/>
              <a:t>No?...</a:t>
            </a:r>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21230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518686" y="1973859"/>
            <a:ext cx="11347837" cy="4401205"/>
          </a:xfrm>
          <a:prstGeom prst="rect">
            <a:avLst/>
          </a:prstGeom>
          <a:noFill/>
        </p:spPr>
        <p:txBody>
          <a:bodyPr wrap="square" rtlCol="0">
            <a:spAutoFit/>
          </a:bodyPr>
          <a:lstStyle/>
          <a:p>
            <a:r>
              <a:rPr lang="en-US" sz="2800" b="1" dirty="0"/>
              <a:t> </a:t>
            </a:r>
          </a:p>
          <a:p>
            <a:r>
              <a:rPr lang="en-US" sz="2800" b="1" dirty="0"/>
              <a:t>Does your farm on average (in the previous three years) have more than $25k in annual produce sales? </a:t>
            </a:r>
          </a:p>
          <a:p>
            <a:endParaRPr lang="en-US" sz="2800" b="1" dirty="0"/>
          </a:p>
          <a:p>
            <a:endParaRPr lang="en-US" sz="2800" b="1" dirty="0"/>
          </a:p>
          <a:p>
            <a:endParaRPr lang="en-US" sz="2800" b="1" dirty="0"/>
          </a:p>
          <a:p>
            <a:endParaRPr lang="en-US" sz="2800" b="1" dirty="0"/>
          </a:p>
          <a:p>
            <a:endParaRPr lang="en-US" sz="2800" b="1" dirty="0"/>
          </a:p>
          <a:p>
            <a:r>
              <a:rPr lang="en-US" sz="2800" b="1" dirty="0"/>
              <a:t>Yes?…</a:t>
            </a:r>
            <a:endParaRPr lang="en-US" sz="2800" dirty="0"/>
          </a:p>
          <a:p>
            <a:endParaRPr lang="en-US" sz="2800" b="1" dirty="0"/>
          </a:p>
        </p:txBody>
      </p:sp>
      <p:graphicFrame>
        <p:nvGraphicFramePr>
          <p:cNvPr id="3" name="Table 2">
            <a:extLst>
              <a:ext uri="{FF2B5EF4-FFF2-40B4-BE49-F238E27FC236}">
                <a16:creationId xmlns:a16="http://schemas.microsoft.com/office/drawing/2014/main" id="{5B97B251-7FF0-034E-A92D-9B7B9DE02F53}"/>
              </a:ext>
            </a:extLst>
          </p:cNvPr>
          <p:cNvGraphicFramePr>
            <a:graphicFrameLocks noGrp="1"/>
          </p:cNvGraphicFramePr>
          <p:nvPr/>
        </p:nvGraphicFramePr>
        <p:xfrm>
          <a:off x="518686" y="3231973"/>
          <a:ext cx="10835114" cy="369570"/>
        </p:xfrm>
        <a:graphic>
          <a:graphicData uri="http://schemas.openxmlformats.org/drawingml/2006/table">
            <a:tbl>
              <a:tblPr/>
              <a:tblGrid>
                <a:gridCol w="10835114">
                  <a:extLst>
                    <a:ext uri="{9D8B030D-6E8A-4147-A177-3AD203B41FA5}">
                      <a16:colId xmlns:a16="http://schemas.microsoft.com/office/drawing/2014/main" val="2147445186"/>
                    </a:ext>
                  </a:extLst>
                </a:gridCol>
              </a:tblGrid>
              <a:tr h="138948">
                <a:tc>
                  <a:txBody>
                    <a:bodyPr/>
                    <a:lstStyle/>
                    <a:p>
                      <a:endParaRPr lang="en-US" dirty="0"/>
                    </a:p>
                  </a:txBody>
                  <a:tcPr marL="47625" marR="47625" marT="47625" marB="47625">
                    <a:lnL>
                      <a:noFill/>
                    </a:lnL>
                    <a:lnR>
                      <a:noFill/>
                    </a:lnR>
                    <a:lnT>
                      <a:noFill/>
                    </a:lnT>
                    <a:lnB>
                      <a:noFill/>
                    </a:lnB>
                  </a:tcPr>
                </a:tc>
                <a:extLst>
                  <a:ext uri="{0D108BD9-81ED-4DB2-BD59-A6C34878D82A}">
                    <a16:rowId xmlns:a16="http://schemas.microsoft.com/office/drawing/2014/main" val="1000477233"/>
                  </a:ext>
                </a:extLst>
              </a:tr>
            </a:tbl>
          </a:graphicData>
        </a:graphic>
      </p:graphicFrame>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0864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007477"/>
            <a:ext cx="11347837" cy="3970318"/>
          </a:xfrm>
          <a:prstGeom prst="rect">
            <a:avLst/>
          </a:prstGeom>
          <a:noFill/>
        </p:spPr>
        <p:txBody>
          <a:bodyPr wrap="square" rtlCol="0">
            <a:spAutoFit/>
          </a:bodyPr>
          <a:lstStyle/>
          <a:p>
            <a:r>
              <a:rPr lang="en-US" sz="2800" b="1" dirty="0"/>
              <a:t> </a:t>
            </a:r>
          </a:p>
          <a:p>
            <a:r>
              <a:rPr lang="en-US" sz="2800" dirty="0"/>
              <a:t>(Your) produce receives commercial processing that adequately reduces the presence of microorganisms of public health significance. Examples…(include)…processing such as refining, distilling, or otherwise manufacturing/processing produce into products such as sugar, oil, spirits, wine, beer or similar products…</a:t>
            </a:r>
          </a:p>
          <a:p>
            <a:endParaRPr lang="en-US" sz="2800" b="1" dirty="0"/>
          </a:p>
          <a:p>
            <a:endParaRPr lang="en-US" sz="2800" b="1" dirty="0"/>
          </a:p>
          <a:p>
            <a:r>
              <a:rPr lang="en-US" sz="2800" b="1" dirty="0"/>
              <a:t>No?...</a:t>
            </a:r>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58442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007477"/>
            <a:ext cx="11347837" cy="2246769"/>
          </a:xfrm>
          <a:prstGeom prst="rect">
            <a:avLst/>
          </a:prstGeom>
          <a:noFill/>
        </p:spPr>
        <p:txBody>
          <a:bodyPr wrap="square" rtlCol="0">
            <a:spAutoFit/>
          </a:bodyPr>
          <a:lstStyle/>
          <a:p>
            <a:r>
              <a:rPr lang="en-US" sz="2800" b="1" dirty="0"/>
              <a:t> </a:t>
            </a:r>
          </a:p>
          <a:p>
            <a:r>
              <a:rPr lang="en-US" sz="2800" b="1" dirty="0"/>
              <a:t>You need it—</a:t>
            </a:r>
          </a:p>
          <a:p>
            <a:endParaRPr lang="en-US" sz="2800" b="1" dirty="0"/>
          </a:p>
          <a:p>
            <a:r>
              <a:rPr lang="en-US" sz="2800" b="1" dirty="0"/>
              <a:t>Generally broad:</a:t>
            </a:r>
          </a:p>
          <a:p>
            <a:r>
              <a:rPr lang="en-US" sz="2800" dirty="0"/>
              <a:t>.</a:t>
            </a:r>
            <a:endParaRPr lang="en-US" sz="2800" b="1"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940766" y="3930873"/>
          <a:ext cx="10413033" cy="893374"/>
        </p:xfrm>
        <a:graphic>
          <a:graphicData uri="http://schemas.openxmlformats.org/drawingml/2006/table">
            <a:tbl>
              <a:tblPr/>
              <a:tblGrid>
                <a:gridCol w="10413033">
                  <a:extLst>
                    <a:ext uri="{9D8B030D-6E8A-4147-A177-3AD203B41FA5}">
                      <a16:colId xmlns:a16="http://schemas.microsoft.com/office/drawing/2014/main" val="139204846"/>
                    </a:ext>
                  </a:extLst>
                </a:gridCol>
              </a:tblGrid>
              <a:tr h="893374">
                <a:tc>
                  <a:txBody>
                    <a:bodyPr/>
                    <a:lstStyle/>
                    <a:p>
                      <a:r>
                        <a:rPr lang="en-US" sz="2400" dirty="0"/>
                        <a:t>Sec. 112.11 What general requirements apply to persons who are subject to this part? </a:t>
                      </a:r>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graphicFrame>
        <p:nvGraphicFramePr>
          <p:cNvPr id="7" name="Table 6">
            <a:extLst>
              <a:ext uri="{FF2B5EF4-FFF2-40B4-BE49-F238E27FC236}">
                <a16:creationId xmlns:a16="http://schemas.microsoft.com/office/drawing/2014/main" id="{0098C7B2-7CF0-CD44-86B3-02009B25A29A}"/>
              </a:ext>
            </a:extLst>
          </p:cNvPr>
          <p:cNvGraphicFramePr>
            <a:graphicFrameLocks noGrp="1"/>
          </p:cNvGraphicFramePr>
          <p:nvPr/>
        </p:nvGraphicFramePr>
        <p:xfrm>
          <a:off x="940764" y="4824256"/>
          <a:ext cx="10181807" cy="1924050"/>
        </p:xfrm>
        <a:graphic>
          <a:graphicData uri="http://schemas.openxmlformats.org/drawingml/2006/table">
            <a:tbl>
              <a:tblPr/>
              <a:tblGrid>
                <a:gridCol w="10181807">
                  <a:extLst>
                    <a:ext uri="{9D8B030D-6E8A-4147-A177-3AD203B41FA5}">
                      <a16:colId xmlns:a16="http://schemas.microsoft.com/office/drawing/2014/main" val="3350590746"/>
                    </a:ext>
                  </a:extLst>
                </a:gridCol>
              </a:tblGrid>
              <a:tr h="1609068">
                <a:tc>
                  <a:txBody>
                    <a:bodyPr/>
                    <a:lstStyle/>
                    <a:p>
                      <a:r>
                        <a:rPr lang="en-US" sz="2400" i="1" dirty="0"/>
                        <a:t>You must take appropriate measures to minimize the risk of serious adverse health consequences or death from the use of, or exposure to, covered produce…</a:t>
                      </a:r>
                    </a:p>
                    <a:p>
                      <a:endParaRPr lang="en-US" sz="2400" i="1" dirty="0"/>
                    </a:p>
                    <a:p>
                      <a:r>
                        <a:rPr lang="en-US" sz="2400" i="0" dirty="0"/>
                        <a:t>Terms such as “reasonable measures,” “at a minimum,” </a:t>
                      </a:r>
                      <a:r>
                        <a:rPr lang="en-US" sz="2400" dirty="0"/>
                        <a:t>must adequately maintain, etc.</a:t>
                      </a:r>
                      <a:endParaRPr lang="en-US" sz="2400" i="0" dirty="0"/>
                    </a:p>
                  </a:txBody>
                  <a:tcPr marL="47625" marR="47625" marT="47625" marB="47625">
                    <a:lnL>
                      <a:noFill/>
                    </a:lnL>
                    <a:lnR>
                      <a:noFill/>
                    </a:lnR>
                    <a:lnT>
                      <a:noFill/>
                    </a:lnT>
                    <a:lnB>
                      <a:noFill/>
                    </a:lnB>
                  </a:tcPr>
                </a:tc>
                <a:extLst>
                  <a:ext uri="{0D108BD9-81ED-4DB2-BD59-A6C34878D82A}">
                    <a16:rowId xmlns:a16="http://schemas.microsoft.com/office/drawing/2014/main" val="197821853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31187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4" y="1891864"/>
            <a:ext cx="11347837" cy="5570756"/>
          </a:xfrm>
          <a:prstGeom prst="rect">
            <a:avLst/>
          </a:prstGeom>
          <a:noFill/>
        </p:spPr>
        <p:txBody>
          <a:bodyPr wrap="square" rtlCol="0">
            <a:spAutoFit/>
          </a:bodyPr>
          <a:lstStyle/>
          <a:p>
            <a:r>
              <a:rPr lang="en-US" sz="2800" b="1" dirty="0"/>
              <a:t> </a:t>
            </a:r>
            <a:r>
              <a:rPr lang="en-US" sz="2400" b="1" dirty="0"/>
              <a:t>Training</a:t>
            </a:r>
          </a:p>
          <a:p>
            <a:pPr marL="457200" indent="-457200">
              <a:buFont typeface="Arial" panose="020B0604020202020204" pitchFamily="34" charset="0"/>
              <a:buChar char="•"/>
            </a:pPr>
            <a:r>
              <a:rPr lang="en-US" sz="2400" b="1" dirty="0"/>
              <a:t>Firefly—exemplary of requirements: Managers take training sessions offered (throughout state, Extension), and then train their employees related to their production and processing</a:t>
            </a:r>
          </a:p>
          <a:p>
            <a:endParaRPr lang="en-US" sz="2400" b="1" dirty="0"/>
          </a:p>
          <a:p>
            <a:r>
              <a:rPr lang="en-US" sz="2400" b="1" dirty="0"/>
              <a:t>Compliance—TITLE 21—FOOD AND DRUGS, Part 112—will be posted on follow up webpage</a:t>
            </a:r>
          </a:p>
          <a:p>
            <a:endParaRPr lang="en-US" sz="2400" b="1" dirty="0"/>
          </a:p>
          <a:p>
            <a:r>
              <a:rPr lang="en-US" sz="2400" b="1" dirty="0"/>
              <a:t>Inspection</a:t>
            </a:r>
          </a:p>
          <a:p>
            <a:pPr marL="457200" indent="-457200">
              <a:buFont typeface="Arial" panose="020B0604020202020204" pitchFamily="34" charset="0"/>
              <a:buChar char="•"/>
            </a:pPr>
            <a:r>
              <a:rPr lang="en-US" sz="2400" b="1" dirty="0"/>
              <a:t>Random—all growers subject to (from public records)</a:t>
            </a:r>
          </a:p>
          <a:p>
            <a:pPr marL="457200" indent="-457200">
              <a:buFont typeface="Arial" panose="020B0604020202020204" pitchFamily="34" charset="0"/>
              <a:buChar char="•"/>
            </a:pPr>
            <a:r>
              <a:rPr lang="en-US" sz="2400" b="1" dirty="0"/>
              <a:t>To date:</a:t>
            </a:r>
          </a:p>
          <a:p>
            <a:pPr marL="914400" lvl="1" indent="-457200">
              <a:buFont typeface="Arial" panose="020B0604020202020204" pitchFamily="34" charset="0"/>
              <a:buChar char="•"/>
            </a:pPr>
            <a:r>
              <a:rPr lang="en-US" sz="2400" b="1" dirty="0"/>
              <a:t>Focusing on larger farms</a:t>
            </a:r>
          </a:p>
          <a:p>
            <a:pPr marL="914400" lvl="1" indent="-457200">
              <a:buFont typeface="Arial" panose="020B0604020202020204" pitchFamily="34" charset="0"/>
              <a:buChar char="•"/>
            </a:pPr>
            <a:r>
              <a:rPr lang="en-US" sz="2400" b="1" dirty="0"/>
              <a:t>Emphasizing education, not penalties</a:t>
            </a:r>
          </a:p>
          <a:p>
            <a:endParaRPr lang="en-US" sz="2800" b="1"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graphicFrame>
        <p:nvGraphicFramePr>
          <p:cNvPr id="7" name="Table 6">
            <a:extLst>
              <a:ext uri="{FF2B5EF4-FFF2-40B4-BE49-F238E27FC236}">
                <a16:creationId xmlns:a16="http://schemas.microsoft.com/office/drawing/2014/main" id="{0098C7B2-7CF0-CD44-86B3-02009B25A29A}"/>
              </a:ext>
            </a:extLst>
          </p:cNvPr>
          <p:cNvGraphicFramePr>
            <a:graphicFrameLocks noGrp="1"/>
          </p:cNvGraphicFramePr>
          <p:nvPr/>
        </p:nvGraphicFramePr>
        <p:xfrm>
          <a:off x="940764" y="4824256"/>
          <a:ext cx="10181807" cy="1609068"/>
        </p:xfrm>
        <a:graphic>
          <a:graphicData uri="http://schemas.openxmlformats.org/drawingml/2006/table">
            <a:tbl>
              <a:tblPr/>
              <a:tblGrid>
                <a:gridCol w="10181807">
                  <a:extLst>
                    <a:ext uri="{9D8B030D-6E8A-4147-A177-3AD203B41FA5}">
                      <a16:colId xmlns:a16="http://schemas.microsoft.com/office/drawing/2014/main" val="3350590746"/>
                    </a:ext>
                  </a:extLst>
                </a:gridCol>
              </a:tblGrid>
              <a:tr h="1609068">
                <a:tc>
                  <a:txBody>
                    <a:bodyPr/>
                    <a:lstStyle/>
                    <a:p>
                      <a:endParaRPr lang="en-US" sz="2400" i="0" dirty="0"/>
                    </a:p>
                  </a:txBody>
                  <a:tcPr marL="47625" marR="47625" marT="47625" marB="47625">
                    <a:lnL>
                      <a:noFill/>
                    </a:lnL>
                    <a:lnR>
                      <a:noFill/>
                    </a:lnR>
                    <a:lnT>
                      <a:noFill/>
                    </a:lnT>
                    <a:lnB>
                      <a:noFill/>
                    </a:lnB>
                  </a:tcPr>
                </a:tc>
                <a:extLst>
                  <a:ext uri="{0D108BD9-81ED-4DB2-BD59-A6C34878D82A}">
                    <a16:rowId xmlns:a16="http://schemas.microsoft.com/office/drawing/2014/main" val="197821853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8317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007477"/>
            <a:ext cx="11347837" cy="3539430"/>
          </a:xfrm>
          <a:prstGeom prst="rect">
            <a:avLst/>
          </a:prstGeom>
          <a:noFill/>
        </p:spPr>
        <p:txBody>
          <a:bodyPr wrap="square" rtlCol="0">
            <a:spAutoFit/>
          </a:bodyPr>
          <a:lstStyle/>
          <a:p>
            <a:r>
              <a:rPr lang="en-US" sz="2800" b="1" dirty="0"/>
              <a:t> </a:t>
            </a:r>
          </a:p>
          <a:p>
            <a:r>
              <a:rPr lang="en-US" sz="2800" b="1" dirty="0"/>
              <a:t>Other reasons to take FSMA training?</a:t>
            </a:r>
          </a:p>
          <a:p>
            <a:endParaRPr lang="en-US" sz="2800" b="1" dirty="0"/>
          </a:p>
          <a:p>
            <a:pPr marL="457200" indent="-457200">
              <a:buFont typeface="Arial" panose="020B0604020202020204" pitchFamily="34" charset="0"/>
              <a:buChar char="•"/>
            </a:pPr>
            <a:r>
              <a:rPr lang="en-US" sz="2800" b="1" dirty="0"/>
              <a:t>Teck: </a:t>
            </a:r>
            <a:r>
              <a:rPr lang="en-US" sz="2800" b="1" u="sng" dirty="0"/>
              <a:t>Educate yourself</a:t>
            </a:r>
            <a:r>
              <a:rPr lang="en-US" sz="2800" b="1" dirty="0"/>
              <a:t>!</a:t>
            </a:r>
          </a:p>
          <a:p>
            <a:pPr marL="914400" lvl="1" indent="-457200">
              <a:buFont typeface="Arial" panose="020B0604020202020204" pitchFamily="34" charset="0"/>
              <a:buChar char="•"/>
            </a:pPr>
            <a:r>
              <a:rPr lang="en-US" sz="2800" b="1" dirty="0"/>
              <a:t>Teck: Starting point to develop best practices and plan ahead</a:t>
            </a:r>
          </a:p>
          <a:p>
            <a:pPr marL="914400" lvl="1"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Because it’s the right thing to do!</a:t>
            </a:r>
          </a:p>
          <a:p>
            <a:pPr marL="914400" lvl="1" indent="-457200">
              <a:buFont typeface="Arial" panose="020B0604020202020204" pitchFamily="34" charset="0"/>
              <a:buChar char="•"/>
            </a:pPr>
            <a:r>
              <a:rPr lang="en-US" sz="2800" b="1" dirty="0"/>
              <a:t>One incident will have repercussions on the industry as a whole</a:t>
            </a:r>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96561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397266"/>
            <a:ext cx="11347837" cy="1692771"/>
          </a:xfrm>
          <a:prstGeom prst="rect">
            <a:avLst/>
          </a:prstGeom>
          <a:noFill/>
        </p:spPr>
        <p:txBody>
          <a:bodyPr wrap="square" rtlCol="0">
            <a:spAutoFit/>
          </a:bodyPr>
          <a:lstStyle/>
          <a:p>
            <a:r>
              <a:rPr lang="en-US" sz="2800" b="1" dirty="0"/>
              <a:t>Licensure exemptions </a:t>
            </a:r>
            <a:r>
              <a:rPr lang="en-US" sz="2800" b="1" i="1" dirty="0"/>
              <a:t>include</a:t>
            </a:r>
            <a:r>
              <a:rPr lang="en-US" sz="2800" b="1" dirty="0"/>
              <a:t> (pertaining to our industry):</a:t>
            </a:r>
          </a:p>
          <a:p>
            <a:endParaRPr lang="en-US" sz="1000" b="1" dirty="0"/>
          </a:p>
          <a:p>
            <a:pPr marL="457200" indent="-457200">
              <a:buFont typeface="Arial" panose="020B0604020202020204" pitchFamily="34" charset="0"/>
              <a:buChar char="•"/>
            </a:pPr>
            <a:r>
              <a:rPr lang="en-US" sz="2800" b="1" i="1" dirty="0"/>
              <a:t>Foods that are ALLOWED to be </a:t>
            </a:r>
            <a:r>
              <a:rPr lang="en-US" sz="2800" b="1" i="1" u="sng" dirty="0">
                <a:solidFill>
                  <a:srgbClr val="0070C0"/>
                </a:solidFill>
              </a:rPr>
              <a:t>sold directly to consumers </a:t>
            </a:r>
            <a:r>
              <a:rPr lang="en-US" sz="2800" b="1" i="1" dirty="0"/>
              <a:t>in Kansas WITHOUT licensing</a:t>
            </a:r>
            <a:r>
              <a:rPr lang="en-US" sz="2800" i="1" dirty="0"/>
              <a:t>, according to state regulations:</a:t>
            </a:r>
          </a:p>
          <a:p>
            <a:endParaRPr lang="en-US" sz="1000" b="1"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graphicFrame>
        <p:nvGraphicFramePr>
          <p:cNvPr id="7" name="Table 6">
            <a:extLst>
              <a:ext uri="{FF2B5EF4-FFF2-40B4-BE49-F238E27FC236}">
                <a16:creationId xmlns:a16="http://schemas.microsoft.com/office/drawing/2014/main" id="{0098C7B2-7CF0-CD44-86B3-02009B25A29A}"/>
              </a:ext>
            </a:extLst>
          </p:cNvPr>
          <p:cNvGraphicFramePr>
            <a:graphicFrameLocks noGrp="1"/>
          </p:cNvGraphicFramePr>
          <p:nvPr/>
        </p:nvGraphicFramePr>
        <p:xfrm>
          <a:off x="940764" y="5679262"/>
          <a:ext cx="10181807" cy="1314450"/>
        </p:xfrm>
        <a:graphic>
          <a:graphicData uri="http://schemas.openxmlformats.org/drawingml/2006/table">
            <a:tbl>
              <a:tblPr/>
              <a:tblGrid>
                <a:gridCol w="10181807">
                  <a:extLst>
                    <a:ext uri="{9D8B030D-6E8A-4147-A177-3AD203B41FA5}">
                      <a16:colId xmlns:a16="http://schemas.microsoft.com/office/drawing/2014/main" val="3350590746"/>
                    </a:ext>
                  </a:extLst>
                </a:gridCol>
              </a:tblGrid>
              <a:tr h="754061">
                <a:tc>
                  <a:txBody>
                    <a:bodyPr/>
                    <a:lstStyle/>
                    <a:p>
                      <a:endParaRPr lang="en-US" sz="2000" i="0" dirty="0"/>
                    </a:p>
                    <a:p>
                      <a:r>
                        <a:rPr lang="en-US" sz="2000" i="0" dirty="0"/>
                        <a:t>K-State Research and </a:t>
                      </a:r>
                      <a:r>
                        <a:rPr lang="en-US" sz="2000" b="0" i="0" dirty="0">
                          <a:latin typeface="+mn-lt"/>
                        </a:rPr>
                        <a:t>Extension/KS Dept of Agriculture—</a:t>
                      </a:r>
                      <a:r>
                        <a:rPr lang="en-US" sz="2000" b="0" i="1" kern="1200" dirty="0">
                          <a:solidFill>
                            <a:schemeClr val="tx1"/>
                          </a:solidFill>
                          <a:effectLst/>
                          <a:latin typeface="+mn-lt"/>
                          <a:ea typeface="+mn-ea"/>
                          <a:cs typeface="+mn-cs"/>
                        </a:rPr>
                        <a:t>Foods Sold Direct to Consumers in Kansas: Regulations and Food Safety Best Practices </a:t>
                      </a:r>
                    </a:p>
                    <a:p>
                      <a:endParaRPr lang="en-US" sz="2000" i="0" dirty="0"/>
                    </a:p>
                  </a:txBody>
                  <a:tcPr marL="47625" marR="47625" marT="47625" marB="47625">
                    <a:lnL>
                      <a:noFill/>
                    </a:lnL>
                    <a:lnR>
                      <a:noFill/>
                    </a:lnR>
                    <a:lnT>
                      <a:noFill/>
                    </a:lnT>
                    <a:lnB>
                      <a:noFill/>
                    </a:lnB>
                  </a:tcPr>
                </a:tc>
                <a:extLst>
                  <a:ext uri="{0D108BD9-81ED-4DB2-BD59-A6C34878D82A}">
                    <a16:rowId xmlns:a16="http://schemas.microsoft.com/office/drawing/2014/main" val="197821853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a:extLst>
              <a:ext uri="{FF2B5EF4-FFF2-40B4-BE49-F238E27FC236}">
                <a16:creationId xmlns:a16="http://schemas.microsoft.com/office/drawing/2014/main" id="{168CDBF5-4DC7-804C-B9E9-C976BD5E0152}"/>
              </a:ext>
            </a:extLst>
          </p:cNvPr>
          <p:cNvGraphicFramePr>
            <a:graphicFrameLocks noGrp="1"/>
          </p:cNvGraphicFramePr>
          <p:nvPr/>
        </p:nvGraphicFramePr>
        <p:xfrm>
          <a:off x="1069429" y="3953662"/>
          <a:ext cx="10273859" cy="2255520"/>
        </p:xfrm>
        <a:graphic>
          <a:graphicData uri="http://schemas.openxmlformats.org/drawingml/2006/table">
            <a:tbl>
              <a:tblPr/>
              <a:tblGrid>
                <a:gridCol w="10273859">
                  <a:extLst>
                    <a:ext uri="{9D8B030D-6E8A-4147-A177-3AD203B41FA5}">
                      <a16:colId xmlns:a16="http://schemas.microsoft.com/office/drawing/2014/main" val="2860991125"/>
                    </a:ext>
                  </a:extLst>
                </a:gridCol>
              </a:tblGrid>
              <a:tr h="1155355">
                <a:tc>
                  <a:txBody>
                    <a:bodyPr/>
                    <a:lstStyle/>
                    <a:p>
                      <a:pPr marL="742950" lvl="1" indent="-285750">
                        <a:buFont typeface="Arial" panose="020B0604020202020204" pitchFamily="34" charset="0"/>
                        <a:buChar char="•"/>
                      </a:pPr>
                      <a:r>
                        <a:rPr lang="en-US" sz="2800" i="1" dirty="0">
                          <a:solidFill>
                            <a:srgbClr val="221E1F"/>
                          </a:solidFill>
                          <a:effectLst/>
                          <a:latin typeface="+mn-lt"/>
                        </a:rPr>
                        <a:t>Fresh (or dried or freeze-dried) </a:t>
                      </a:r>
                      <a:r>
                        <a:rPr lang="en-US" sz="2800" b="1" i="1" dirty="0">
                          <a:solidFill>
                            <a:srgbClr val="221E1F"/>
                          </a:solidFill>
                          <a:effectLst/>
                          <a:latin typeface="+mn-lt"/>
                        </a:rPr>
                        <a:t>uncut </a:t>
                      </a:r>
                      <a:r>
                        <a:rPr lang="en-US" sz="2800" i="1" dirty="0">
                          <a:solidFill>
                            <a:srgbClr val="221E1F"/>
                          </a:solidFill>
                          <a:effectLst/>
                          <a:latin typeface="+mn-lt"/>
                        </a:rPr>
                        <a:t>fruits, vegetables </a:t>
                      </a:r>
                      <a:r>
                        <a:rPr lang="en-US" sz="2800" b="1" i="1" dirty="0">
                          <a:solidFill>
                            <a:srgbClr val="0070C0"/>
                          </a:solidFill>
                          <a:effectLst/>
                          <a:latin typeface="+mn-lt"/>
                        </a:rPr>
                        <a:t>(</a:t>
                      </a:r>
                      <a:r>
                        <a:rPr lang="en-US" sz="2800" b="1" i="1" u="sng" dirty="0">
                          <a:solidFill>
                            <a:srgbClr val="0070C0"/>
                          </a:solidFill>
                          <a:effectLst/>
                          <a:latin typeface="+mn-lt"/>
                        </a:rPr>
                        <a:t>not cut beyond normal harvesting</a:t>
                      </a:r>
                      <a:r>
                        <a:rPr lang="en-US" sz="2800" b="1" i="1" dirty="0">
                          <a:solidFill>
                            <a:srgbClr val="0070C0"/>
                          </a:solidFill>
                          <a:effectLst/>
                          <a:latin typeface="+mn-lt"/>
                        </a:rPr>
                        <a:t>)</a:t>
                      </a:r>
                      <a:r>
                        <a:rPr lang="en-US" sz="2800" i="1" dirty="0">
                          <a:solidFill>
                            <a:srgbClr val="221E1F"/>
                          </a:solidFill>
                          <a:effectLst/>
                          <a:latin typeface="+mn-lt"/>
                        </a:rPr>
                        <a:t>…</a:t>
                      </a:r>
                    </a:p>
                    <a:p>
                      <a:pPr marL="285750" indent="-285750">
                        <a:buFont typeface="Arial" panose="020B0604020202020204" pitchFamily="34" charset="0"/>
                        <a:buChar char="•"/>
                      </a:pPr>
                      <a:endParaRPr lang="en-US" sz="800" i="1" dirty="0">
                        <a:solidFill>
                          <a:srgbClr val="221E1F"/>
                        </a:solidFill>
                        <a:effectLst/>
                        <a:latin typeface="+mn-lt"/>
                      </a:endParaRPr>
                    </a:p>
                    <a:p>
                      <a:pPr marL="742950" lvl="1" indent="-285750">
                        <a:buFont typeface="Arial" panose="020B0604020202020204" pitchFamily="34" charset="0"/>
                        <a:buChar char="•"/>
                      </a:pPr>
                      <a:r>
                        <a:rPr lang="en-US" sz="2800" i="1" dirty="0">
                          <a:solidFill>
                            <a:srgbClr val="221E1F"/>
                          </a:solidFill>
                          <a:effectLst/>
                          <a:latin typeface="+mn-lt"/>
                        </a:rPr>
                        <a:t>Intact salad greens </a:t>
                      </a:r>
                      <a:r>
                        <a:rPr lang="en-US" sz="2800" b="1" i="1" dirty="0">
                          <a:solidFill>
                            <a:srgbClr val="0070C0"/>
                          </a:solidFill>
                          <a:effectLst/>
                          <a:latin typeface="+mn-lt"/>
                        </a:rPr>
                        <a:t>(</a:t>
                      </a:r>
                      <a:r>
                        <a:rPr lang="en-US" sz="2800" b="1" i="1" u="sng" dirty="0">
                          <a:solidFill>
                            <a:srgbClr val="0070C0"/>
                          </a:solidFill>
                          <a:effectLst/>
                          <a:latin typeface="+mn-lt"/>
                        </a:rPr>
                        <a:t>not cut beyond normal harvesting</a:t>
                      </a:r>
                      <a:r>
                        <a:rPr lang="en-US" sz="2800" b="1" i="1" dirty="0">
                          <a:solidFill>
                            <a:srgbClr val="0070C0"/>
                          </a:solidFill>
                          <a:effectLst/>
                          <a:latin typeface="+mn-lt"/>
                        </a:rPr>
                        <a:t>)…*</a:t>
                      </a:r>
                      <a:endParaRPr lang="en-US" sz="2800" b="1" i="0" dirty="0">
                        <a:solidFill>
                          <a:schemeClr val="tx1"/>
                        </a:solidFill>
                        <a:effectLst/>
                        <a:latin typeface="+mn-lt"/>
                      </a:endParaRPr>
                    </a:p>
                    <a:p>
                      <a:pPr marL="285750" lvl="0" indent="-285750">
                        <a:buFont typeface="Arial" panose="020B0604020202020204" pitchFamily="34" charset="0"/>
                        <a:buChar char="•"/>
                      </a:pPr>
                      <a:r>
                        <a:rPr lang="en-US" sz="2800" b="1" i="0" dirty="0">
                          <a:solidFill>
                            <a:schemeClr val="tx1"/>
                          </a:solidFill>
                          <a:effectLst/>
                          <a:latin typeface="+mn-lt"/>
                        </a:rPr>
                        <a:t>Farmers Markets, On-site Sales, etc.</a:t>
                      </a:r>
                    </a:p>
                    <a:p>
                      <a:pPr marL="285750" indent="-285750">
                        <a:buFont typeface="Arial" panose="020B0604020202020204" pitchFamily="34" charset="0"/>
                        <a:buChar char="•"/>
                      </a:pPr>
                      <a:endParaRPr lang="en-US" sz="2800" b="1" i="1" dirty="0">
                        <a:solidFill>
                          <a:srgbClr val="0070C0"/>
                        </a:solidFill>
                        <a:effectLst/>
                        <a:latin typeface="+mn-lt"/>
                      </a:endParaRPr>
                    </a:p>
                  </a:txBody>
                  <a:tcPr marL="47625" marR="47625" marT="0" marB="0">
                    <a:lnL>
                      <a:noFill/>
                    </a:lnL>
                    <a:lnR>
                      <a:noFill/>
                    </a:lnR>
                    <a:lnT>
                      <a:noFill/>
                    </a:lnT>
                    <a:lnB>
                      <a:noFill/>
                    </a:lnB>
                  </a:tcPr>
                </a:tc>
                <a:extLst>
                  <a:ext uri="{0D108BD9-81ED-4DB2-BD59-A6C34878D82A}">
                    <a16:rowId xmlns:a16="http://schemas.microsoft.com/office/drawing/2014/main" val="2051410299"/>
                  </a:ext>
                </a:extLst>
              </a:tr>
            </a:tbl>
          </a:graphicData>
        </a:graphic>
      </p:graphicFrame>
      <p:sp>
        <p:nvSpPr>
          <p:cNvPr id="9" name="TextBox 8">
            <a:extLst>
              <a:ext uri="{FF2B5EF4-FFF2-40B4-BE49-F238E27FC236}">
                <a16:creationId xmlns:a16="http://schemas.microsoft.com/office/drawing/2014/main" id="{356EBFDF-206E-814B-8B9D-1B6AADF0B32F}"/>
              </a:ext>
            </a:extLst>
          </p:cNvPr>
          <p:cNvSpPr txBox="1"/>
          <p:nvPr/>
        </p:nvSpPr>
        <p:spPr>
          <a:xfrm>
            <a:off x="1103586" y="501343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1196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E55D-B2A3-494C-A20A-A6B1F60D51FD}"/>
              </a:ext>
            </a:extLst>
          </p:cNvPr>
          <p:cNvSpPr>
            <a:spLocks noGrp="1"/>
          </p:cNvSpPr>
          <p:nvPr>
            <p:ph type="title"/>
          </p:nvPr>
        </p:nvSpPr>
        <p:spPr>
          <a:xfrm>
            <a:off x="92766" y="-1"/>
            <a:ext cx="5764726" cy="2910065"/>
          </a:xfrm>
        </p:spPr>
        <p:txBody>
          <a:bodyPr anchor="b">
            <a:normAutofit/>
          </a:bodyPr>
          <a:lstStyle/>
          <a:p>
            <a:r>
              <a:rPr lang="en-US" sz="5300" dirty="0"/>
              <a:t>Teck Farms est.2016  </a:t>
            </a:r>
            <a:br>
              <a:rPr lang="en-US" sz="5300" dirty="0"/>
            </a:br>
            <a:r>
              <a:rPr lang="en-US" sz="5300" dirty="0"/>
              <a:t>Urban Agriculture</a:t>
            </a:r>
            <a:br>
              <a:rPr lang="en-US" sz="5300" dirty="0"/>
            </a:br>
            <a:r>
              <a:rPr lang="en-US" sz="5300" dirty="0"/>
              <a:t>The Mission</a:t>
            </a:r>
            <a:br>
              <a:rPr lang="en-US" sz="3800" dirty="0"/>
            </a:br>
            <a:endParaRPr lang="en-US" sz="3800" dirty="0"/>
          </a:p>
        </p:txBody>
      </p:sp>
      <p:pic>
        <p:nvPicPr>
          <p:cNvPr id="8" name="Picture 7" descr="Text&#10;&#10;Description automatically generated">
            <a:extLst>
              <a:ext uri="{FF2B5EF4-FFF2-40B4-BE49-F238E27FC236}">
                <a16:creationId xmlns:a16="http://schemas.microsoft.com/office/drawing/2014/main" id="{F230C277-09C6-4CA5-B474-60CA6C939C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25" name="Subtitle 2">
            <a:extLst>
              <a:ext uri="{FF2B5EF4-FFF2-40B4-BE49-F238E27FC236}">
                <a16:creationId xmlns:a16="http://schemas.microsoft.com/office/drawing/2014/main" id="{7B4B77C4-23A8-4D29-B5FF-8BCD6C6C746E}"/>
              </a:ext>
            </a:extLst>
          </p:cNvPr>
          <p:cNvGraphicFramePr>
            <a:graphicFrameLocks noGrp="1"/>
          </p:cNvGraphicFramePr>
          <p:nvPr>
            <p:ph idx="1"/>
          </p:nvPr>
        </p:nvGraphicFramePr>
        <p:xfrm>
          <a:off x="92766" y="2910065"/>
          <a:ext cx="5217412" cy="37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915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397266"/>
            <a:ext cx="11347837" cy="5416868"/>
          </a:xfrm>
          <a:prstGeom prst="rect">
            <a:avLst/>
          </a:prstGeom>
          <a:noFill/>
        </p:spPr>
        <p:txBody>
          <a:bodyPr wrap="square" rtlCol="0">
            <a:spAutoFit/>
          </a:bodyPr>
          <a:lstStyle/>
          <a:p>
            <a:r>
              <a:rPr lang="en-US" sz="2800" b="1" dirty="0"/>
              <a:t>—</a:t>
            </a:r>
            <a:r>
              <a:rPr lang="en-US" sz="2800" b="1" dirty="0" err="1"/>
              <a:t>cont’ed</a:t>
            </a:r>
            <a:r>
              <a:rPr lang="en-US" sz="2800" b="1" dirty="0"/>
              <a:t>:</a:t>
            </a:r>
          </a:p>
          <a:p>
            <a:endParaRPr lang="en-US" sz="1000" b="1" dirty="0"/>
          </a:p>
          <a:p>
            <a:pPr marL="457200" indent="-457200">
              <a:buFont typeface="Arial" panose="020B0604020202020204" pitchFamily="34" charset="0"/>
              <a:buChar char="•"/>
            </a:pPr>
            <a:r>
              <a:rPr lang="en-US" sz="2800" i="1" dirty="0">
                <a:solidFill>
                  <a:srgbClr val="221E1F"/>
                </a:solidFill>
              </a:rPr>
              <a:t>*Cut leafy greens (fresh or dried)……</a:t>
            </a:r>
            <a:r>
              <a:rPr lang="en-US" sz="2800" i="1" dirty="0"/>
              <a:t>cut tomatoes, cut melons…</a:t>
            </a:r>
            <a:r>
              <a:rPr lang="en-US" sz="2800" b="1" i="1" dirty="0">
                <a:solidFill>
                  <a:srgbClr val="0070C0"/>
                </a:solidFill>
              </a:rPr>
              <a:t>cut  beyond normal harvesting…</a:t>
            </a:r>
          </a:p>
          <a:p>
            <a:pPr marL="914400" lvl="1" indent="-457200">
              <a:buFont typeface="Arial" panose="020B0604020202020204" pitchFamily="34" charset="0"/>
              <a:buChar char="•"/>
            </a:pPr>
            <a:r>
              <a:rPr lang="en-US" sz="2800" b="1" i="1" u="sng" dirty="0">
                <a:solidFill>
                  <a:srgbClr val="0070C0"/>
                </a:solidFill>
              </a:rPr>
              <a:t>KDA Food Establishment License </a:t>
            </a:r>
            <a:r>
              <a:rPr lang="en-US" sz="2800" b="1" i="1" dirty="0">
                <a:solidFill>
                  <a:srgbClr val="0070C0"/>
                </a:solidFill>
              </a:rPr>
              <a:t>required for production facility and point of sale</a:t>
            </a:r>
          </a:p>
          <a:p>
            <a:pPr marL="914400" lvl="1" indent="-457200">
              <a:buFont typeface="Arial" panose="020B0604020202020204" pitchFamily="34" charset="0"/>
              <a:buChar char="•"/>
            </a:pPr>
            <a:r>
              <a:rPr lang="en-US" sz="2800" dirty="0">
                <a:solidFill>
                  <a:srgbClr val="221E1F"/>
                </a:solidFill>
              </a:rPr>
              <a:t>Food establishment </a:t>
            </a:r>
            <a:r>
              <a:rPr lang="en-US" sz="2800" b="1" dirty="0">
                <a:solidFill>
                  <a:srgbClr val="0070C0"/>
                </a:solidFill>
              </a:rPr>
              <a:t>applies to a </a:t>
            </a:r>
            <a:r>
              <a:rPr lang="en-US" sz="2800" b="1" i="1" dirty="0">
                <a:solidFill>
                  <a:srgbClr val="0070C0"/>
                </a:solidFill>
              </a:rPr>
              <a:t>businesses</a:t>
            </a:r>
            <a:r>
              <a:rPr lang="en-US" sz="2800" b="1" dirty="0">
                <a:solidFill>
                  <a:srgbClr val="0070C0"/>
                </a:solidFill>
              </a:rPr>
              <a:t> </a:t>
            </a:r>
            <a:r>
              <a:rPr lang="en-US" sz="2800" b="1" i="1" dirty="0">
                <a:solidFill>
                  <a:srgbClr val="0070C0"/>
                </a:solidFill>
              </a:rPr>
              <a:t>that prepares or offers food for immediate consumption</a:t>
            </a:r>
            <a:r>
              <a:rPr lang="en-US" sz="2800" i="1" dirty="0"/>
              <a:t>…</a:t>
            </a:r>
            <a:r>
              <a:rPr lang="en-US" sz="2800" dirty="0"/>
              <a:t>(including) </a:t>
            </a:r>
            <a:r>
              <a:rPr lang="en-US" sz="2800" i="1" dirty="0"/>
              <a:t>restaurants, events, mobile food units…schools… </a:t>
            </a:r>
            <a:r>
              <a:rPr lang="en-US" sz="2800" dirty="0"/>
              <a:t>(Teck, Firefly)</a:t>
            </a:r>
            <a:endParaRPr lang="en-US" sz="2800" i="1" dirty="0">
              <a:solidFill>
                <a:srgbClr val="221E1F"/>
              </a:solidFill>
            </a:endParaRPr>
          </a:p>
          <a:p>
            <a:pPr marL="914400" lvl="1" indent="-457200">
              <a:buFont typeface="Arial" panose="020B0604020202020204" pitchFamily="34" charset="0"/>
              <a:buChar char="•"/>
            </a:pPr>
            <a:endParaRPr lang="en-US" sz="2800" i="1" dirty="0">
              <a:solidFill>
                <a:srgbClr val="221E1F"/>
              </a:solidFill>
            </a:endParaRPr>
          </a:p>
          <a:p>
            <a:endParaRPr lang="en-US" sz="2800" i="1" dirty="0"/>
          </a:p>
          <a:p>
            <a:endParaRPr lang="en-US" sz="2800" b="1" i="1" dirty="0"/>
          </a:p>
          <a:p>
            <a:endParaRPr lang="en-US" sz="2800" b="1"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graphicFrame>
        <p:nvGraphicFramePr>
          <p:cNvPr id="7" name="Table 6">
            <a:extLst>
              <a:ext uri="{FF2B5EF4-FFF2-40B4-BE49-F238E27FC236}">
                <a16:creationId xmlns:a16="http://schemas.microsoft.com/office/drawing/2014/main" id="{0098C7B2-7CF0-CD44-86B3-02009B25A29A}"/>
              </a:ext>
            </a:extLst>
          </p:cNvPr>
          <p:cNvGraphicFramePr>
            <a:graphicFrameLocks noGrp="1"/>
          </p:cNvGraphicFramePr>
          <p:nvPr/>
        </p:nvGraphicFramePr>
        <p:xfrm>
          <a:off x="940764" y="5679262"/>
          <a:ext cx="10181807" cy="1344930"/>
        </p:xfrm>
        <a:graphic>
          <a:graphicData uri="http://schemas.openxmlformats.org/drawingml/2006/table">
            <a:tbl>
              <a:tblPr/>
              <a:tblGrid>
                <a:gridCol w="10181807">
                  <a:extLst>
                    <a:ext uri="{9D8B030D-6E8A-4147-A177-3AD203B41FA5}">
                      <a16:colId xmlns:a16="http://schemas.microsoft.com/office/drawing/2014/main" val="3350590746"/>
                    </a:ext>
                  </a:extLst>
                </a:gridCol>
              </a:tblGrid>
              <a:tr h="754061">
                <a:tc>
                  <a:txBody>
                    <a:bodyPr/>
                    <a:lstStyle/>
                    <a:p>
                      <a:endParaRPr lang="en-US" sz="2000" i="0" dirty="0"/>
                    </a:p>
                    <a:p>
                      <a:endParaRPr lang="en-US" sz="1400" i="0" dirty="0"/>
                    </a:p>
                    <a:p>
                      <a:r>
                        <a:rPr lang="en-US" sz="1400" i="0" dirty="0"/>
                        <a:t>K-State Research and </a:t>
                      </a:r>
                      <a:r>
                        <a:rPr lang="en-US" sz="1400" b="0" i="0" dirty="0">
                          <a:latin typeface="+mn-lt"/>
                        </a:rPr>
                        <a:t>Extension/KS Dept of Agriculture—</a:t>
                      </a:r>
                      <a:r>
                        <a:rPr lang="en-US" sz="1400" b="0" i="1" kern="1200" dirty="0">
                          <a:solidFill>
                            <a:schemeClr val="tx1"/>
                          </a:solidFill>
                          <a:effectLst/>
                          <a:latin typeface="+mn-lt"/>
                          <a:ea typeface="+mn-ea"/>
                          <a:cs typeface="+mn-cs"/>
                        </a:rPr>
                        <a:t>Foods Sold Direct to Consumers in Kansas: Regulations and Food Safety Best Practices </a:t>
                      </a:r>
                    </a:p>
                    <a:p>
                      <a:endParaRPr lang="en-US" sz="2000" i="0" dirty="0"/>
                    </a:p>
                  </a:txBody>
                  <a:tcPr marL="47625" marR="47625" marT="47625" marB="47625">
                    <a:lnL>
                      <a:noFill/>
                    </a:lnL>
                    <a:lnR>
                      <a:noFill/>
                    </a:lnR>
                    <a:lnT>
                      <a:noFill/>
                    </a:lnT>
                    <a:lnB>
                      <a:noFill/>
                    </a:lnB>
                  </a:tcPr>
                </a:tc>
                <a:extLst>
                  <a:ext uri="{0D108BD9-81ED-4DB2-BD59-A6C34878D82A}">
                    <a16:rowId xmlns:a16="http://schemas.microsoft.com/office/drawing/2014/main" val="197821853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22421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397266"/>
            <a:ext cx="9737743" cy="4893647"/>
          </a:xfrm>
          <a:prstGeom prst="rect">
            <a:avLst/>
          </a:prstGeom>
          <a:noFill/>
        </p:spPr>
        <p:txBody>
          <a:bodyPr wrap="square" rtlCol="0">
            <a:spAutoFit/>
          </a:bodyPr>
          <a:lstStyle/>
          <a:p>
            <a:r>
              <a:rPr lang="en-US" sz="2800" b="1" dirty="0"/>
              <a:t>Licensure </a:t>
            </a:r>
            <a:r>
              <a:rPr lang="en-US" sz="2800" b="1" dirty="0">
                <a:solidFill>
                  <a:srgbClr val="0070C0"/>
                </a:solidFill>
              </a:rPr>
              <a:t>exemptions </a:t>
            </a:r>
            <a:r>
              <a:rPr lang="en-US" sz="2800" b="1" i="1" dirty="0">
                <a:solidFill>
                  <a:srgbClr val="0070C0"/>
                </a:solidFill>
              </a:rPr>
              <a:t>include</a:t>
            </a:r>
            <a:r>
              <a:rPr lang="en-US" sz="2800" b="1" dirty="0">
                <a:solidFill>
                  <a:srgbClr val="0070C0"/>
                </a:solidFill>
              </a:rPr>
              <a:t> </a:t>
            </a:r>
            <a:r>
              <a:rPr lang="en-US" sz="2800" b="1" dirty="0"/>
              <a:t>(pertaining to our industry):</a:t>
            </a:r>
          </a:p>
          <a:p>
            <a:endParaRPr lang="en-US" sz="1000" b="1" dirty="0"/>
          </a:p>
          <a:p>
            <a:endParaRPr lang="en-US" sz="1000" b="1" dirty="0"/>
          </a:p>
          <a:p>
            <a:pPr marL="457200" indent="-457200">
              <a:buFont typeface="Arial" panose="020B0604020202020204" pitchFamily="34" charset="0"/>
              <a:buChar char="•"/>
            </a:pPr>
            <a:r>
              <a:rPr lang="en-US" sz="2800" b="1" i="1" dirty="0"/>
              <a:t>Certain cut produce and cut herbs</a:t>
            </a:r>
            <a:r>
              <a:rPr lang="en-US" sz="2800" b="1" dirty="0"/>
              <a:t> are exempt…</a:t>
            </a:r>
            <a:r>
              <a:rPr lang="en-US" sz="2800" b="1" i="1" dirty="0"/>
              <a:t>berries, carrots, herbs</a:t>
            </a:r>
            <a:r>
              <a:rPr lang="en-US" sz="2800" b="1" dirty="0"/>
              <a:t>…</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i="1" dirty="0"/>
              <a:t>Home-canned fruit jams and jellies</a:t>
            </a:r>
          </a:p>
          <a:p>
            <a:pPr marL="457200" indent="-457200">
              <a:buFont typeface="Arial" panose="020B0604020202020204" pitchFamily="34" charset="0"/>
              <a:buChar char="•"/>
            </a:pPr>
            <a:endParaRPr lang="en-US" sz="1600" b="1" dirty="0"/>
          </a:p>
          <a:p>
            <a:pPr marL="457200" indent="-457200">
              <a:buFont typeface="Arial" panose="020B0604020202020204" pitchFamily="34" charset="0"/>
              <a:buChar char="•"/>
            </a:pPr>
            <a:endParaRPr lang="en-US" sz="1600" b="1" dirty="0"/>
          </a:p>
          <a:p>
            <a:pPr marL="457200" indent="-457200">
              <a:buFont typeface="Arial" panose="020B0604020202020204" pitchFamily="34" charset="0"/>
              <a:buChar char="•"/>
            </a:pPr>
            <a:endParaRPr lang="en-US" sz="1600" b="1" dirty="0"/>
          </a:p>
          <a:p>
            <a:r>
              <a:rPr lang="en-US" sz="2800" b="1" dirty="0">
                <a:solidFill>
                  <a:srgbClr val="00B050"/>
                </a:solidFill>
              </a:rPr>
              <a:t>Educate yourself!</a:t>
            </a:r>
          </a:p>
          <a:p>
            <a:endParaRPr lang="en-US" sz="2800" b="1" dirty="0"/>
          </a:p>
          <a:p>
            <a:endParaRPr lang="en-US" sz="2800" b="1" dirty="0"/>
          </a:p>
          <a:p>
            <a:endParaRPr lang="en-US" sz="1000" b="1" dirty="0"/>
          </a:p>
          <a:p>
            <a:pPr marL="457200" indent="-457200">
              <a:buFont typeface="Arial" panose="020B0604020202020204" pitchFamily="34" charset="0"/>
              <a:buChar char="•"/>
            </a:pPr>
            <a:endParaRPr lang="en-US" sz="1000" b="1"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graphicFrame>
        <p:nvGraphicFramePr>
          <p:cNvPr id="7" name="Table 6">
            <a:extLst>
              <a:ext uri="{FF2B5EF4-FFF2-40B4-BE49-F238E27FC236}">
                <a16:creationId xmlns:a16="http://schemas.microsoft.com/office/drawing/2014/main" id="{0098C7B2-7CF0-CD44-86B3-02009B25A29A}"/>
              </a:ext>
            </a:extLst>
          </p:cNvPr>
          <p:cNvGraphicFramePr>
            <a:graphicFrameLocks noGrp="1"/>
          </p:cNvGraphicFramePr>
          <p:nvPr/>
        </p:nvGraphicFramePr>
        <p:xfrm>
          <a:off x="940764" y="5679262"/>
          <a:ext cx="10181807" cy="1314450"/>
        </p:xfrm>
        <a:graphic>
          <a:graphicData uri="http://schemas.openxmlformats.org/drawingml/2006/table">
            <a:tbl>
              <a:tblPr/>
              <a:tblGrid>
                <a:gridCol w="10181807">
                  <a:extLst>
                    <a:ext uri="{9D8B030D-6E8A-4147-A177-3AD203B41FA5}">
                      <a16:colId xmlns:a16="http://schemas.microsoft.com/office/drawing/2014/main" val="3350590746"/>
                    </a:ext>
                  </a:extLst>
                </a:gridCol>
              </a:tblGrid>
              <a:tr h="754061">
                <a:tc>
                  <a:txBody>
                    <a:bodyPr/>
                    <a:lstStyle/>
                    <a:p>
                      <a:endParaRPr lang="en-US" sz="2000" i="0" dirty="0"/>
                    </a:p>
                    <a:p>
                      <a:r>
                        <a:rPr lang="en-US" sz="2000" i="0" dirty="0"/>
                        <a:t>K-State Research and </a:t>
                      </a:r>
                      <a:r>
                        <a:rPr lang="en-US" sz="2000" b="0" i="0" dirty="0">
                          <a:latin typeface="+mn-lt"/>
                        </a:rPr>
                        <a:t>Extension/KS Dept of Agriculture—</a:t>
                      </a:r>
                      <a:r>
                        <a:rPr lang="en-US" sz="2000" b="0" i="1" kern="1200" dirty="0">
                          <a:solidFill>
                            <a:schemeClr val="tx1"/>
                          </a:solidFill>
                          <a:effectLst/>
                          <a:latin typeface="+mn-lt"/>
                          <a:ea typeface="+mn-ea"/>
                          <a:cs typeface="+mn-cs"/>
                        </a:rPr>
                        <a:t>Foods Sold Direct to Consumers in Kansas: Regulations and Food Safety Best Practices </a:t>
                      </a:r>
                    </a:p>
                    <a:p>
                      <a:endParaRPr lang="en-US" sz="2000" i="0" dirty="0"/>
                    </a:p>
                  </a:txBody>
                  <a:tcPr marL="47625" marR="47625" marT="47625" marB="47625">
                    <a:lnL>
                      <a:noFill/>
                    </a:lnL>
                    <a:lnR>
                      <a:noFill/>
                    </a:lnR>
                    <a:lnT>
                      <a:noFill/>
                    </a:lnT>
                    <a:lnB>
                      <a:noFill/>
                    </a:lnB>
                  </a:tcPr>
                </a:tc>
                <a:extLst>
                  <a:ext uri="{0D108BD9-81ED-4DB2-BD59-A6C34878D82A}">
                    <a16:rowId xmlns:a16="http://schemas.microsoft.com/office/drawing/2014/main" val="197821853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56EBFDF-206E-814B-8B9D-1B6AADF0B32F}"/>
              </a:ext>
            </a:extLst>
          </p:cNvPr>
          <p:cNvSpPr txBox="1"/>
          <p:nvPr/>
        </p:nvSpPr>
        <p:spPr>
          <a:xfrm>
            <a:off x="1103586" y="501343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3687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606972" y="2148266"/>
            <a:ext cx="11347837" cy="4678204"/>
          </a:xfrm>
          <a:prstGeom prst="rect">
            <a:avLst/>
          </a:prstGeom>
          <a:noFill/>
        </p:spPr>
        <p:txBody>
          <a:bodyPr wrap="square" rtlCol="0">
            <a:spAutoFit/>
          </a:bodyPr>
          <a:lstStyle/>
          <a:p>
            <a:r>
              <a:rPr lang="en-US" sz="2800" b="1" dirty="0"/>
              <a:t> Food Processor/Food Storage License</a:t>
            </a:r>
          </a:p>
          <a:p>
            <a:endParaRPr lang="en-US" sz="800" b="1" dirty="0"/>
          </a:p>
          <a:p>
            <a:pPr marL="914400" lvl="1" indent="-457200">
              <a:buFont typeface="Arial" panose="020B0604020202020204" pitchFamily="34" charset="0"/>
              <a:buChar char="•"/>
            </a:pPr>
            <a:r>
              <a:rPr lang="en-US" sz="2800" b="1" i="1" dirty="0"/>
              <a:t>Processor</a:t>
            </a:r>
            <a:r>
              <a:rPr lang="en-US" sz="2800" i="1" dirty="0"/>
              <a:t>…manufacturing, preparing, </a:t>
            </a:r>
            <a:r>
              <a:rPr lang="en-US" sz="2800" b="1" i="1" dirty="0">
                <a:solidFill>
                  <a:srgbClr val="00B050"/>
                </a:solidFill>
              </a:rPr>
              <a:t>packaging</a:t>
            </a:r>
            <a:r>
              <a:rPr lang="en-US" sz="2800" i="1" dirty="0"/>
              <a:t>, labeling, cooking, canning, extracting, extruding, fermenting, distilling, pickling, freezing, baking, drying, smoking, grinding, </a:t>
            </a:r>
            <a:r>
              <a:rPr lang="en-US" sz="2800" b="1" i="1" dirty="0">
                <a:solidFill>
                  <a:srgbClr val="00B050"/>
                </a:solidFill>
              </a:rPr>
              <a:t>cutting</a:t>
            </a:r>
            <a:r>
              <a:rPr lang="en-US" sz="2800" i="1" dirty="0"/>
              <a:t>, </a:t>
            </a:r>
            <a:r>
              <a:rPr lang="en-US" sz="2800" b="1" i="1" dirty="0">
                <a:solidFill>
                  <a:srgbClr val="00B050"/>
                </a:solidFill>
              </a:rPr>
              <a:t>mixing</a:t>
            </a:r>
            <a:r>
              <a:rPr lang="en-US" sz="2800" i="1" dirty="0"/>
              <a:t>, coating, stuffing…or any other treatment or preservation process…</a:t>
            </a:r>
            <a:r>
              <a:rPr lang="en-US" sz="2800" b="1" i="1" dirty="0">
                <a:solidFill>
                  <a:srgbClr val="0070C0"/>
                </a:solidFill>
              </a:rPr>
              <a:t>for sale or distribution to other business entities </a:t>
            </a:r>
            <a:r>
              <a:rPr lang="en-US" sz="2800" dirty="0"/>
              <a:t>(again—for immediate consumption—Establishment)</a:t>
            </a:r>
          </a:p>
          <a:p>
            <a:pPr marL="914400" lvl="1" indent="-457200">
              <a:buFont typeface="Arial" panose="020B0604020202020204" pitchFamily="34" charset="0"/>
              <a:buChar char="•"/>
            </a:pPr>
            <a:endParaRPr lang="en-US" sz="800" dirty="0"/>
          </a:p>
          <a:p>
            <a:pPr marL="914400" lvl="1" indent="-457200">
              <a:buFont typeface="Arial" panose="020B0604020202020204" pitchFamily="34" charset="0"/>
              <a:buChar char="•"/>
            </a:pPr>
            <a:r>
              <a:rPr lang="en-US" sz="2800" b="1" i="1" dirty="0"/>
              <a:t>You may be required to have both </a:t>
            </a:r>
            <a:r>
              <a:rPr lang="en-US" sz="2800" dirty="0"/>
              <a:t>(Firefly/RISE and Teck)</a:t>
            </a:r>
          </a:p>
          <a:p>
            <a:pPr lvl="1"/>
            <a:endParaRPr lang="en-US" sz="1000" b="1" i="1" dirty="0"/>
          </a:p>
          <a:p>
            <a:pPr lvl="1"/>
            <a:r>
              <a:rPr lang="en-US" sz="2000" b="1" i="1" dirty="0"/>
              <a:t>https://</a:t>
            </a:r>
            <a:r>
              <a:rPr lang="en-US" sz="2000" b="1" i="1" dirty="0" err="1"/>
              <a:t>agriculture.ks.gov</a:t>
            </a:r>
            <a:r>
              <a:rPr lang="en-US" sz="2000" b="1" i="1" dirty="0"/>
              <a:t>/divisions-programs/food-safety-lodging/food-safety-licenses</a:t>
            </a:r>
          </a:p>
          <a:p>
            <a:endParaRPr lang="en-US" sz="2800" b="1" dirty="0"/>
          </a:p>
        </p:txBody>
      </p:sp>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86920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397266"/>
            <a:ext cx="9737743" cy="4124206"/>
          </a:xfrm>
          <a:prstGeom prst="rect">
            <a:avLst/>
          </a:prstGeom>
          <a:noFill/>
        </p:spPr>
        <p:txBody>
          <a:bodyPr wrap="square" rtlCol="0">
            <a:spAutoFit/>
          </a:bodyPr>
          <a:lstStyle/>
          <a:p>
            <a:endParaRPr lang="en-US" sz="2800" b="1" dirty="0"/>
          </a:p>
          <a:p>
            <a:r>
              <a:rPr lang="en-US" sz="2800" b="1" dirty="0"/>
              <a:t>Licensure </a:t>
            </a:r>
            <a:r>
              <a:rPr lang="en-US" sz="2800" b="1" dirty="0">
                <a:solidFill>
                  <a:srgbClr val="0070C0"/>
                </a:solidFill>
              </a:rPr>
              <a:t>exemptions </a:t>
            </a:r>
            <a:r>
              <a:rPr lang="en-US" sz="2800" b="1" i="1" dirty="0">
                <a:solidFill>
                  <a:srgbClr val="0070C0"/>
                </a:solidFill>
              </a:rPr>
              <a:t>include</a:t>
            </a:r>
            <a:r>
              <a:rPr lang="en-US" sz="2800" b="1" dirty="0">
                <a:solidFill>
                  <a:srgbClr val="0070C0"/>
                </a:solidFill>
              </a:rPr>
              <a:t> </a:t>
            </a:r>
            <a:r>
              <a:rPr lang="en-US" sz="2800" b="1" dirty="0"/>
              <a:t>(pertaining to our industry):</a:t>
            </a:r>
          </a:p>
          <a:p>
            <a:endParaRPr lang="en-US" sz="1600" b="1" dirty="0"/>
          </a:p>
          <a:p>
            <a:pPr marL="457200" indent="-457200">
              <a:buFont typeface="Arial" panose="020B0604020202020204" pitchFamily="34" charset="0"/>
              <a:buChar char="•"/>
            </a:pPr>
            <a:endParaRPr lang="en-US" sz="1600" b="1" dirty="0"/>
          </a:p>
          <a:p>
            <a:pPr marL="457200" indent="-457200">
              <a:buFont typeface="Arial" panose="020B0604020202020204" pitchFamily="34" charset="0"/>
              <a:buChar char="•"/>
            </a:pPr>
            <a:r>
              <a:rPr lang="en-US" sz="2800" b="1" dirty="0">
                <a:solidFill>
                  <a:srgbClr val="00B050"/>
                </a:solidFill>
              </a:rPr>
              <a:t>Prepared food 6x or less (in a year) </a:t>
            </a:r>
            <a:r>
              <a:rPr lang="en-US" sz="2800" b="1" dirty="0"/>
              <a:t>exemption (Firefly)</a:t>
            </a:r>
          </a:p>
          <a:p>
            <a:pPr marL="457200" indent="-457200">
              <a:buFont typeface="Arial" panose="020B0604020202020204" pitchFamily="34" charset="0"/>
              <a:buChar char="•"/>
            </a:pPr>
            <a:endParaRPr lang="en-US" sz="1600" b="1" dirty="0"/>
          </a:p>
          <a:p>
            <a:pPr marL="457200" indent="-457200">
              <a:buFont typeface="Arial" panose="020B0604020202020204" pitchFamily="34" charset="0"/>
              <a:buChar char="•"/>
            </a:pPr>
            <a:endParaRPr lang="en-US" sz="1600" b="1" dirty="0"/>
          </a:p>
          <a:p>
            <a:r>
              <a:rPr lang="en-US" sz="2800" b="1" dirty="0">
                <a:solidFill>
                  <a:srgbClr val="FF0000"/>
                </a:solidFill>
              </a:rPr>
              <a:t>Educate yourself!</a:t>
            </a:r>
          </a:p>
          <a:p>
            <a:endParaRPr lang="en-US" sz="2800" b="1" dirty="0"/>
          </a:p>
          <a:p>
            <a:endParaRPr lang="en-US" sz="2800" b="1" dirty="0"/>
          </a:p>
          <a:p>
            <a:endParaRPr lang="en-US" sz="1000" b="1" dirty="0"/>
          </a:p>
          <a:p>
            <a:pPr marL="457200" indent="-457200">
              <a:buFont typeface="Arial" panose="020B0604020202020204" pitchFamily="34" charset="0"/>
              <a:buChar char="•"/>
            </a:pPr>
            <a:endParaRPr lang="en-US" sz="1000" b="1"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graphicFrame>
        <p:nvGraphicFramePr>
          <p:cNvPr id="7" name="Table 6">
            <a:extLst>
              <a:ext uri="{FF2B5EF4-FFF2-40B4-BE49-F238E27FC236}">
                <a16:creationId xmlns:a16="http://schemas.microsoft.com/office/drawing/2014/main" id="{0098C7B2-7CF0-CD44-86B3-02009B25A29A}"/>
              </a:ext>
            </a:extLst>
          </p:cNvPr>
          <p:cNvGraphicFramePr>
            <a:graphicFrameLocks noGrp="1"/>
          </p:cNvGraphicFramePr>
          <p:nvPr/>
        </p:nvGraphicFramePr>
        <p:xfrm>
          <a:off x="940764" y="5679262"/>
          <a:ext cx="10181807" cy="1314450"/>
        </p:xfrm>
        <a:graphic>
          <a:graphicData uri="http://schemas.openxmlformats.org/drawingml/2006/table">
            <a:tbl>
              <a:tblPr/>
              <a:tblGrid>
                <a:gridCol w="10181807">
                  <a:extLst>
                    <a:ext uri="{9D8B030D-6E8A-4147-A177-3AD203B41FA5}">
                      <a16:colId xmlns:a16="http://schemas.microsoft.com/office/drawing/2014/main" val="3350590746"/>
                    </a:ext>
                  </a:extLst>
                </a:gridCol>
              </a:tblGrid>
              <a:tr h="754061">
                <a:tc>
                  <a:txBody>
                    <a:bodyPr/>
                    <a:lstStyle/>
                    <a:p>
                      <a:endParaRPr lang="en-US" sz="2000" i="0" dirty="0"/>
                    </a:p>
                    <a:p>
                      <a:r>
                        <a:rPr lang="en-US" sz="2000" i="0" dirty="0"/>
                        <a:t>K-State Research and </a:t>
                      </a:r>
                      <a:r>
                        <a:rPr lang="en-US" sz="2000" b="0" i="0" dirty="0">
                          <a:latin typeface="+mn-lt"/>
                        </a:rPr>
                        <a:t>Extension/KS Dept of Agriculture—</a:t>
                      </a:r>
                      <a:r>
                        <a:rPr lang="en-US" sz="2000" b="0" i="1" kern="1200" dirty="0">
                          <a:solidFill>
                            <a:schemeClr val="tx1"/>
                          </a:solidFill>
                          <a:effectLst/>
                          <a:latin typeface="+mn-lt"/>
                          <a:ea typeface="+mn-ea"/>
                          <a:cs typeface="+mn-cs"/>
                        </a:rPr>
                        <a:t>Foods Sold Direct to Consumers in Kansas: Regulations and Food Safety Best Practices </a:t>
                      </a:r>
                    </a:p>
                    <a:p>
                      <a:endParaRPr lang="en-US" sz="2000" i="0" dirty="0"/>
                    </a:p>
                  </a:txBody>
                  <a:tcPr marL="47625" marR="47625" marT="47625" marB="47625">
                    <a:lnL>
                      <a:noFill/>
                    </a:lnL>
                    <a:lnR>
                      <a:noFill/>
                    </a:lnR>
                    <a:lnT>
                      <a:noFill/>
                    </a:lnT>
                    <a:lnB>
                      <a:noFill/>
                    </a:lnB>
                  </a:tcPr>
                </a:tc>
                <a:extLst>
                  <a:ext uri="{0D108BD9-81ED-4DB2-BD59-A6C34878D82A}">
                    <a16:rowId xmlns:a16="http://schemas.microsoft.com/office/drawing/2014/main" val="197821853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56EBFDF-206E-814B-8B9D-1B6AADF0B32F}"/>
              </a:ext>
            </a:extLst>
          </p:cNvPr>
          <p:cNvSpPr txBox="1"/>
          <p:nvPr/>
        </p:nvSpPr>
        <p:spPr>
          <a:xfrm>
            <a:off x="1103586" y="501343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601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397266"/>
            <a:ext cx="11347837" cy="4278094"/>
          </a:xfrm>
          <a:prstGeom prst="rect">
            <a:avLst/>
          </a:prstGeom>
          <a:noFill/>
        </p:spPr>
        <p:txBody>
          <a:bodyPr wrap="square" rtlCol="0">
            <a:spAutoFit/>
          </a:bodyPr>
          <a:lstStyle/>
          <a:p>
            <a:r>
              <a:rPr lang="en-US" sz="2800" b="1" dirty="0"/>
              <a:t> Food Processor/Food Storage License</a:t>
            </a:r>
          </a:p>
          <a:p>
            <a:endParaRPr lang="en-US" sz="2800" b="1" dirty="0"/>
          </a:p>
          <a:p>
            <a:pPr marL="914400" lvl="1" indent="-457200">
              <a:buFont typeface="Arial" panose="020B0604020202020204" pitchFamily="34" charset="0"/>
              <a:buChar char="•"/>
            </a:pPr>
            <a:r>
              <a:rPr lang="en-US" sz="2800" i="1" dirty="0"/>
              <a:t>Storing…for distribution to other wholesalers, retail food stores, food service establishments or any other facility that sells or distributes to the ultimate consumer. </a:t>
            </a:r>
            <a:r>
              <a:rPr lang="en-US" sz="2800" dirty="0"/>
              <a:t>(Looking ahead—Firefly)</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If you do both—do not need two separate licenses</a:t>
            </a:r>
          </a:p>
          <a:p>
            <a:pPr lvl="1"/>
            <a:endParaRPr lang="en-US" sz="2800" b="1" i="1" dirty="0"/>
          </a:p>
          <a:p>
            <a:pPr lvl="1"/>
            <a:r>
              <a:rPr lang="en-US" sz="2000" b="1" i="1" dirty="0"/>
              <a:t>https://</a:t>
            </a:r>
            <a:r>
              <a:rPr lang="en-US" sz="2000" b="1" i="1" dirty="0" err="1"/>
              <a:t>agriculture.ks.gov</a:t>
            </a:r>
            <a:r>
              <a:rPr lang="en-US" sz="2000" b="1" i="1" dirty="0"/>
              <a:t>/divisions-programs/food-safety-lodging/food-safety-licenses</a:t>
            </a:r>
          </a:p>
          <a:p>
            <a:endParaRPr lang="en-US" sz="2800" b="1" dirty="0"/>
          </a:p>
        </p:txBody>
      </p:sp>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79601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40767" y="2397266"/>
            <a:ext cx="11347837" cy="4031873"/>
          </a:xfrm>
          <a:prstGeom prst="rect">
            <a:avLst/>
          </a:prstGeom>
          <a:noFill/>
        </p:spPr>
        <p:txBody>
          <a:bodyPr wrap="square" rtlCol="0">
            <a:spAutoFit/>
          </a:bodyPr>
          <a:lstStyle/>
          <a:p>
            <a:r>
              <a:rPr lang="en-US" sz="2800" b="1" dirty="0"/>
              <a:t> Process:</a:t>
            </a:r>
          </a:p>
          <a:p>
            <a:pPr marL="914400" lvl="1" indent="-457200">
              <a:buFont typeface="Arial" panose="020B0604020202020204" pitchFamily="34" charset="0"/>
              <a:buChar char="•"/>
            </a:pPr>
            <a:r>
              <a:rPr lang="en-US" sz="2800" dirty="0"/>
              <a:t>Application for Processor/Storage—</a:t>
            </a:r>
            <a:r>
              <a:rPr lang="en-US" sz="2800" b="1" dirty="0"/>
              <a:t>based on square feet </a:t>
            </a:r>
            <a:r>
              <a:rPr lang="en-US" sz="2800" dirty="0"/>
              <a:t>of your facility—starts at ~$325 first year, reduced subsequent years</a:t>
            </a:r>
          </a:p>
          <a:p>
            <a:pPr marL="914400" lvl="1" indent="-457200">
              <a:buFont typeface="Arial" panose="020B0604020202020204" pitchFamily="34" charset="0"/>
              <a:buChar char="•"/>
            </a:pPr>
            <a:r>
              <a:rPr lang="en-US" sz="2800" dirty="0"/>
              <a:t>Application for Establishment—$200</a:t>
            </a:r>
          </a:p>
          <a:p>
            <a:pPr marL="914400" lvl="1" indent="-457200">
              <a:buFont typeface="Arial" panose="020B0604020202020204" pitchFamily="34" charset="0"/>
              <a:buChar char="•"/>
            </a:pPr>
            <a:r>
              <a:rPr lang="en-US" sz="2800" dirty="0"/>
              <a:t>Compliance</a:t>
            </a:r>
          </a:p>
          <a:p>
            <a:pPr marL="914400" lvl="1" indent="-457200">
              <a:buFont typeface="Arial" panose="020B0604020202020204" pitchFamily="34" charset="0"/>
              <a:buChar char="•"/>
            </a:pPr>
            <a:r>
              <a:rPr lang="en-US" sz="2800" dirty="0"/>
              <a:t>Inspection—Growers’ experience?</a:t>
            </a:r>
          </a:p>
          <a:p>
            <a:pPr lvl="1"/>
            <a:endParaRPr lang="en-US" sz="2000" b="1" i="1" dirty="0"/>
          </a:p>
          <a:p>
            <a:pPr lvl="1"/>
            <a:endParaRPr lang="en-US" sz="2000" b="1" i="1" dirty="0"/>
          </a:p>
          <a:p>
            <a:pPr lvl="1"/>
            <a:r>
              <a:rPr lang="en-US" sz="2000" b="1" i="1" dirty="0"/>
              <a:t>https://</a:t>
            </a:r>
            <a:r>
              <a:rPr lang="en-US" sz="2000" b="1" i="1" dirty="0" err="1"/>
              <a:t>agriculture.ks.gov</a:t>
            </a:r>
            <a:r>
              <a:rPr lang="en-US" sz="2000" b="1" i="1" dirty="0"/>
              <a:t>/divisions-programs/food-safety-lodging/food-safety-licenses</a:t>
            </a:r>
          </a:p>
          <a:p>
            <a:endParaRPr lang="en-US" sz="2800" b="1"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graphicFrame>
        <p:nvGraphicFramePr>
          <p:cNvPr id="7" name="Table 6">
            <a:extLst>
              <a:ext uri="{FF2B5EF4-FFF2-40B4-BE49-F238E27FC236}">
                <a16:creationId xmlns:a16="http://schemas.microsoft.com/office/drawing/2014/main" id="{0098C7B2-7CF0-CD44-86B3-02009B25A29A}"/>
              </a:ext>
            </a:extLst>
          </p:cNvPr>
          <p:cNvGraphicFramePr>
            <a:graphicFrameLocks noGrp="1"/>
          </p:cNvGraphicFramePr>
          <p:nvPr/>
        </p:nvGraphicFramePr>
        <p:xfrm>
          <a:off x="940764" y="5398972"/>
          <a:ext cx="10181807" cy="1034351"/>
        </p:xfrm>
        <a:graphic>
          <a:graphicData uri="http://schemas.openxmlformats.org/drawingml/2006/table">
            <a:tbl>
              <a:tblPr/>
              <a:tblGrid>
                <a:gridCol w="10181807">
                  <a:extLst>
                    <a:ext uri="{9D8B030D-6E8A-4147-A177-3AD203B41FA5}">
                      <a16:colId xmlns:a16="http://schemas.microsoft.com/office/drawing/2014/main" val="3350590746"/>
                    </a:ext>
                  </a:extLst>
                </a:gridCol>
              </a:tblGrid>
              <a:tr h="1034351">
                <a:tc>
                  <a:txBody>
                    <a:bodyPr/>
                    <a:lstStyle/>
                    <a:p>
                      <a:endParaRPr lang="en-US" sz="2400" i="0" dirty="0"/>
                    </a:p>
                  </a:txBody>
                  <a:tcPr marL="47625" marR="47625" marT="47625" marB="47625">
                    <a:lnL>
                      <a:noFill/>
                    </a:lnL>
                    <a:lnR>
                      <a:noFill/>
                    </a:lnR>
                    <a:lnT>
                      <a:noFill/>
                    </a:lnT>
                    <a:lnB>
                      <a:noFill/>
                    </a:lnB>
                  </a:tcPr>
                </a:tc>
                <a:extLst>
                  <a:ext uri="{0D108BD9-81ED-4DB2-BD59-A6C34878D82A}">
                    <a16:rowId xmlns:a16="http://schemas.microsoft.com/office/drawing/2014/main" val="197821853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6053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882869" y="2397265"/>
            <a:ext cx="11405735" cy="3539430"/>
          </a:xfrm>
          <a:prstGeom prst="rect">
            <a:avLst/>
          </a:prstGeom>
          <a:noFill/>
        </p:spPr>
        <p:txBody>
          <a:bodyPr wrap="square" rtlCol="0">
            <a:spAutoFit/>
          </a:bodyPr>
          <a:lstStyle/>
          <a:p>
            <a:r>
              <a:rPr lang="en-US" sz="2800" b="1" dirty="0"/>
              <a:t>USDA Good Agricultural Practices</a:t>
            </a:r>
          </a:p>
          <a:p>
            <a:endParaRPr lang="en-US" sz="2800" b="1" dirty="0"/>
          </a:p>
          <a:p>
            <a:pPr marL="914400" lvl="1" indent="-457200">
              <a:buFont typeface="Arial" panose="020B0604020202020204" pitchFamily="34" charset="0"/>
              <a:buChar char="•"/>
            </a:pPr>
            <a:r>
              <a:rPr lang="en-US" sz="2800" i="1" u="sng" dirty="0"/>
              <a:t>Voluntary</a:t>
            </a:r>
            <a:r>
              <a:rPr lang="en-US" sz="2800" i="1" dirty="0"/>
              <a:t> audits that verify that fruits and vegetables are produced, packed, handled, and stored </a:t>
            </a:r>
            <a:r>
              <a:rPr lang="en-US" sz="2800" b="1" i="1" dirty="0"/>
              <a:t>to minimize risks </a:t>
            </a:r>
            <a:r>
              <a:rPr lang="en-US" sz="2800" i="1" dirty="0"/>
              <a:t>of microbial food safety hazards</a:t>
            </a:r>
            <a:r>
              <a:rPr lang="en-US" sz="2800" dirty="0"/>
              <a:t>. (USDA—Good Agricultural Practices Audits)</a:t>
            </a:r>
          </a:p>
          <a:p>
            <a:pPr marL="914400" lvl="1" indent="-457200">
              <a:buFont typeface="Arial" panose="020B0604020202020204" pitchFamily="34" charset="0"/>
              <a:buChar char="•"/>
            </a:pPr>
            <a:endParaRPr lang="en-US" sz="2800" u="sng" dirty="0"/>
          </a:p>
          <a:p>
            <a:pPr marL="914400" lvl="1" indent="-457200">
              <a:buFont typeface="Arial" panose="020B0604020202020204" pitchFamily="34" charset="0"/>
              <a:buChar char="•"/>
            </a:pPr>
            <a:r>
              <a:rPr lang="en-US" sz="2800" dirty="0"/>
              <a:t>You pay for audits</a:t>
            </a:r>
          </a:p>
          <a:p>
            <a:pPr marL="914400" lvl="1" indent="-457200">
              <a:buFont typeface="Arial" panose="020B0604020202020204" pitchFamily="34" charset="0"/>
              <a:buChar char="•"/>
            </a:pPr>
            <a:endParaRPr lang="en-US" sz="2800" dirty="0"/>
          </a:p>
        </p:txBody>
      </p:sp>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98050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882869" y="2397265"/>
            <a:ext cx="11405735" cy="4339650"/>
          </a:xfrm>
          <a:prstGeom prst="rect">
            <a:avLst/>
          </a:prstGeom>
          <a:noFill/>
        </p:spPr>
        <p:txBody>
          <a:bodyPr wrap="square" rtlCol="0">
            <a:spAutoFit/>
          </a:bodyPr>
          <a:lstStyle/>
          <a:p>
            <a:pPr marL="457200" indent="-457200">
              <a:buFont typeface="Arial" panose="020B0604020202020204" pitchFamily="34" charset="0"/>
              <a:buChar char="•"/>
            </a:pPr>
            <a:r>
              <a:rPr lang="en-US" sz="2800" b="1" dirty="0"/>
              <a:t>USDA Good Agricultural Practices</a:t>
            </a:r>
          </a:p>
          <a:p>
            <a:pPr marL="457200" indent="-457200">
              <a:buFont typeface="Arial" panose="020B0604020202020204" pitchFamily="34" charset="0"/>
              <a:buChar char="•"/>
            </a:pPr>
            <a:endParaRPr lang="en-US" sz="2800" b="1" dirty="0"/>
          </a:p>
          <a:p>
            <a:pPr marL="914400" lvl="1" indent="-457200">
              <a:buFont typeface="Arial" panose="020B0604020202020204" pitchFamily="34" charset="0"/>
              <a:buChar char="•"/>
            </a:pPr>
            <a:r>
              <a:rPr lang="en-US" sz="2400" dirty="0"/>
              <a:t>Seven Parts—including:</a:t>
            </a:r>
          </a:p>
          <a:p>
            <a:pPr marL="1371600" lvl="2" indent="-457200">
              <a:buFont typeface="Arial" panose="020B0604020202020204" pitchFamily="34" charset="0"/>
              <a:buChar char="•"/>
            </a:pPr>
            <a:r>
              <a:rPr lang="en-US" sz="2400" dirty="0"/>
              <a:t>Farm Review</a:t>
            </a:r>
          </a:p>
          <a:p>
            <a:pPr marL="1371600" lvl="2" indent="-457200">
              <a:buFont typeface="Arial" panose="020B0604020202020204" pitchFamily="34" charset="0"/>
              <a:buChar char="•"/>
            </a:pPr>
            <a:r>
              <a:rPr lang="en-US" sz="2400" dirty="0"/>
              <a:t>Field Harvest and Field Packing Activities</a:t>
            </a:r>
          </a:p>
          <a:p>
            <a:pPr marL="1371600" lvl="2" indent="-457200">
              <a:buFont typeface="Arial" panose="020B0604020202020204" pitchFamily="34" charset="0"/>
              <a:buChar char="•"/>
            </a:pPr>
            <a:r>
              <a:rPr lang="en-US" sz="2400" dirty="0"/>
              <a:t>House Packing Facility</a:t>
            </a:r>
          </a:p>
          <a:p>
            <a:pPr marL="1371600" lvl="2" indent="-457200">
              <a:buFont typeface="Arial" panose="020B0604020202020204" pitchFamily="34" charset="0"/>
              <a:buChar char="•"/>
            </a:pPr>
            <a:r>
              <a:rPr lang="en-US" sz="2400" dirty="0"/>
              <a:t>Storage and Transportation</a:t>
            </a:r>
          </a:p>
          <a:p>
            <a:pPr marL="1200150" lvl="2" indent="-285750">
              <a:buFont typeface="Arial" panose="020B0604020202020204" pitchFamily="34" charset="0"/>
              <a:buChar char="•"/>
            </a:pPr>
            <a:r>
              <a:rPr lang="en-US" sz="2400" dirty="0"/>
              <a:t>   Wholesale Distribution Center/Terminal Warehouses Receiving—discontinued </a:t>
            </a:r>
          </a:p>
          <a:p>
            <a:pPr lvl="2"/>
            <a:r>
              <a:rPr lang="en-US" sz="2400" dirty="0"/>
              <a:t>        July 31 2022—replaced with Good Manufacturing Practices (GMP) audit   </a:t>
            </a:r>
          </a:p>
          <a:p>
            <a:pPr lvl="2"/>
            <a:r>
              <a:rPr lang="en-US" sz="2400" dirty="0"/>
              <a:t>        service for produce distribution centers.</a:t>
            </a:r>
          </a:p>
          <a:p>
            <a:pPr marL="1371600" lvl="2" indent="-457200">
              <a:buFont typeface="Arial" panose="020B0604020202020204" pitchFamily="34" charset="0"/>
              <a:buChar char="•"/>
            </a:pPr>
            <a:endParaRPr lang="en-US" sz="2800" dirty="0"/>
          </a:p>
        </p:txBody>
      </p:sp>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7523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882870" y="2397265"/>
            <a:ext cx="10557764" cy="3108543"/>
          </a:xfrm>
          <a:prstGeom prst="rect">
            <a:avLst/>
          </a:prstGeom>
          <a:noFill/>
        </p:spPr>
        <p:txBody>
          <a:bodyPr wrap="square" rtlCol="0">
            <a:spAutoFit/>
          </a:bodyPr>
          <a:lstStyle/>
          <a:p>
            <a:r>
              <a:rPr lang="en-US" sz="2800" b="1" dirty="0"/>
              <a:t>USDA Good Agricultural Practices</a:t>
            </a:r>
          </a:p>
          <a:p>
            <a:endParaRPr lang="en-US" sz="2800" b="1"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Quickly mention: Group GAP: Random members of your group are audited—cost shared</a:t>
            </a:r>
          </a:p>
          <a:p>
            <a:pPr marL="914400" lvl="1" indent="-457200">
              <a:buFont typeface="Arial" panose="020B0604020202020204" pitchFamily="34" charset="0"/>
              <a:buChar char="•"/>
            </a:pPr>
            <a:endParaRPr lang="en-US" sz="2800" dirty="0"/>
          </a:p>
          <a:p>
            <a:pPr marL="1371600" lvl="2" indent="-457200">
              <a:buFont typeface="Arial" panose="020B0604020202020204" pitchFamily="34" charset="0"/>
              <a:buChar char="•"/>
            </a:pPr>
            <a:r>
              <a:rPr lang="en-US" sz="2800" dirty="0"/>
              <a:t>Mutual trust and commitment required</a:t>
            </a:r>
          </a:p>
        </p:txBody>
      </p:sp>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3992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911818" y="1943082"/>
            <a:ext cx="11405735" cy="5139869"/>
          </a:xfrm>
          <a:prstGeom prst="rect">
            <a:avLst/>
          </a:prstGeom>
          <a:noFill/>
        </p:spPr>
        <p:txBody>
          <a:bodyPr wrap="square" rtlCol="0">
            <a:spAutoFit/>
          </a:bodyPr>
          <a:lstStyle/>
          <a:p>
            <a:pPr lvl="1"/>
            <a:r>
              <a:rPr lang="en-US" sz="2800" b="1" dirty="0"/>
              <a:t> If voluntary—Motivation to do it?</a:t>
            </a:r>
          </a:p>
          <a:p>
            <a:pPr lvl="1"/>
            <a:endParaRPr lang="en-US" sz="1000" b="1" dirty="0"/>
          </a:p>
          <a:p>
            <a:pPr marL="1371600" lvl="2" indent="-457200">
              <a:buFont typeface="Arial" panose="020B0604020202020204" pitchFamily="34" charset="0"/>
              <a:buChar char="•"/>
            </a:pPr>
            <a:r>
              <a:rPr lang="en-US" sz="2800" dirty="0"/>
              <a:t>It’s the right thing to do—good practices</a:t>
            </a:r>
          </a:p>
          <a:p>
            <a:pPr marL="1371600" lvl="2" indent="-457200">
              <a:buFont typeface="Arial" panose="020B0604020202020204" pitchFamily="34" charset="0"/>
              <a:buChar char="•"/>
            </a:pPr>
            <a:endParaRPr lang="en-US" sz="1000" i="1" dirty="0"/>
          </a:p>
          <a:p>
            <a:pPr marL="1371600" lvl="2" indent="-457200">
              <a:buFont typeface="Arial" panose="020B0604020202020204" pitchFamily="34" charset="0"/>
              <a:buChar char="•"/>
            </a:pPr>
            <a:r>
              <a:rPr lang="en-US" sz="2800" b="1" i="1" dirty="0"/>
              <a:t>May</a:t>
            </a:r>
            <a:r>
              <a:rPr lang="en-US" sz="2800" b="1" dirty="0"/>
              <a:t> open avenues </a:t>
            </a:r>
            <a:r>
              <a:rPr lang="en-US" sz="2800" dirty="0"/>
              <a:t>for expanded distribution</a:t>
            </a:r>
          </a:p>
          <a:p>
            <a:pPr marL="1371600" lvl="2" indent="-457200">
              <a:buFont typeface="Arial" panose="020B0604020202020204" pitchFamily="34" charset="0"/>
              <a:buChar char="•"/>
            </a:pPr>
            <a:r>
              <a:rPr lang="en-US" sz="2800" b="1" dirty="0"/>
              <a:t>Sometimes DOES </a:t>
            </a:r>
            <a:r>
              <a:rPr lang="en-US" sz="2800" dirty="0"/>
              <a:t>open possibilities</a:t>
            </a:r>
          </a:p>
          <a:p>
            <a:pPr marL="1828800" lvl="3" indent="-457200">
              <a:buFont typeface="Arial" panose="020B0604020202020204" pitchFamily="34" charset="0"/>
              <a:buChar char="•"/>
            </a:pPr>
            <a:r>
              <a:rPr lang="en-US" sz="2800" dirty="0"/>
              <a:t>Teck’s experience—required for school meal subsidies program</a:t>
            </a:r>
          </a:p>
          <a:p>
            <a:pPr marL="1371600" lvl="2" indent="-457200">
              <a:buFont typeface="Arial" panose="020B0604020202020204" pitchFamily="34" charset="0"/>
              <a:buChar char="•"/>
            </a:pPr>
            <a:r>
              <a:rPr lang="en-US" sz="2800" dirty="0"/>
              <a:t>Firefly: Looking ahead—taking lead role in regional food hub, positioning themselves to expand inputs and distribution</a:t>
            </a:r>
          </a:p>
          <a:p>
            <a:pPr marL="1828800" lvl="3" indent="-457200">
              <a:buFont typeface="Arial" panose="020B0604020202020204" pitchFamily="34" charset="0"/>
              <a:buChar char="•"/>
            </a:pPr>
            <a:r>
              <a:rPr lang="en-US" sz="2800" dirty="0"/>
              <a:t>Collective system, providing scale and reducing costs for their suppliers</a:t>
            </a:r>
          </a:p>
          <a:p>
            <a:pPr marL="1828800" lvl="3" indent="-457200">
              <a:buFont typeface="Arial" panose="020B0604020202020204" pitchFamily="34" charset="0"/>
              <a:buChar char="•"/>
            </a:pPr>
            <a:r>
              <a:rPr lang="en-US" sz="2800" dirty="0"/>
              <a:t>Taking the early initiative—set standards</a:t>
            </a:r>
          </a:p>
          <a:p>
            <a:endParaRPr lang="en-US" sz="2800" u="sng"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5122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5321-8C49-4AB0-9F1D-ADF6B62E7EF9}"/>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Glenwood Gardens Health and Wellness Foundation est. 2018 The mission</a:t>
            </a:r>
          </a:p>
        </p:txBody>
      </p:sp>
      <p:graphicFrame>
        <p:nvGraphicFramePr>
          <p:cNvPr id="39" name="Content Placeholder 2">
            <a:extLst>
              <a:ext uri="{FF2B5EF4-FFF2-40B4-BE49-F238E27FC236}">
                <a16:creationId xmlns:a16="http://schemas.microsoft.com/office/drawing/2014/main" id="{4E61377F-66EB-48D8-99D3-26BA736ABD98}"/>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510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flipH="1" flipV="1">
            <a:off x="11820804" y="6283069"/>
            <a:ext cx="45719" cy="45719"/>
          </a:xfrm>
        </p:spPr>
        <p:txBody>
          <a:bodyPr anchor="ctr">
            <a:normAutofit fontScale="90000"/>
          </a:bodyPr>
          <a:lstStyle/>
          <a:p>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2382259" y="205937"/>
          <a:ext cx="7427481" cy="18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461C13-6225-0642-A5ED-D22597700973}"/>
              </a:ext>
            </a:extLst>
          </p:cNvPr>
          <p:cNvSpPr txBox="1"/>
          <p:nvPr/>
        </p:nvSpPr>
        <p:spPr>
          <a:xfrm>
            <a:off x="882870" y="2397265"/>
            <a:ext cx="10247586" cy="3970318"/>
          </a:xfrm>
          <a:prstGeom prst="rect">
            <a:avLst/>
          </a:prstGeom>
          <a:noFill/>
        </p:spPr>
        <p:txBody>
          <a:bodyPr wrap="square" rtlCol="0">
            <a:spAutoFit/>
          </a:bodyPr>
          <a:lstStyle/>
          <a:p>
            <a:pPr lvl="1"/>
            <a:endParaRPr lang="en-US" sz="2800" b="1" dirty="0"/>
          </a:p>
          <a:p>
            <a:pPr lvl="1"/>
            <a:r>
              <a:rPr lang="en-US" sz="2800" b="1" dirty="0"/>
              <a:t>Educate yourself</a:t>
            </a:r>
          </a:p>
          <a:p>
            <a:pPr lvl="1"/>
            <a:endParaRPr lang="en-US" sz="2800" b="1" u="sng" dirty="0"/>
          </a:p>
          <a:p>
            <a:pPr lvl="1"/>
            <a:r>
              <a:rPr lang="en-US" sz="2800" b="1" dirty="0"/>
              <a:t>Advised </a:t>
            </a:r>
            <a:r>
              <a:rPr lang="en-US" sz="2800" b="1" u="sng" dirty="0"/>
              <a:t>not</a:t>
            </a:r>
            <a:r>
              <a:rPr lang="en-US" sz="2800" b="1" dirty="0"/>
              <a:t> to get GAP proactively for specific target distribution sources (restaurant, grocery store, etc.)—unless you know they require it</a:t>
            </a:r>
          </a:p>
          <a:p>
            <a:pPr lvl="1"/>
            <a:endParaRPr lang="en-US" sz="2800" b="1" dirty="0"/>
          </a:p>
          <a:p>
            <a:pPr lvl="1"/>
            <a:endParaRPr lang="en-US" sz="2800" b="1" u="sng" dirty="0"/>
          </a:p>
          <a:p>
            <a:pPr lvl="1"/>
            <a:endParaRPr lang="en-US" sz="2800" u="sng" dirty="0"/>
          </a:p>
        </p:txBody>
      </p:sp>
      <p:graphicFrame>
        <p:nvGraphicFramePr>
          <p:cNvPr id="5" name="Table 4">
            <a:extLst>
              <a:ext uri="{FF2B5EF4-FFF2-40B4-BE49-F238E27FC236}">
                <a16:creationId xmlns:a16="http://schemas.microsoft.com/office/drawing/2014/main" id="{D4EE6799-7580-0144-84AF-E2B434CB39EF}"/>
              </a:ext>
            </a:extLst>
          </p:cNvPr>
          <p:cNvGraphicFramePr>
            <a:graphicFrameLocks noGrp="1"/>
          </p:cNvGraphicFramePr>
          <p:nvPr/>
        </p:nvGraphicFramePr>
        <p:xfrm>
          <a:off x="518686" y="5831998"/>
          <a:ext cx="10515600" cy="369570"/>
        </p:xfrm>
        <a:graphic>
          <a:graphicData uri="http://schemas.openxmlformats.org/drawingml/2006/table">
            <a:tbl>
              <a:tblPr/>
              <a:tblGrid>
                <a:gridCol w="10515600">
                  <a:extLst>
                    <a:ext uri="{9D8B030D-6E8A-4147-A177-3AD203B41FA5}">
                      <a16:colId xmlns:a16="http://schemas.microsoft.com/office/drawing/2014/main" val="779189261"/>
                    </a:ext>
                  </a:extLst>
                </a:gridCol>
              </a:tblGrid>
              <a:tr h="0">
                <a:tc>
                  <a:txBody>
                    <a:bodyPr/>
                    <a:lstStyle/>
                    <a:p>
                      <a:endParaRPr lang="en-US" i="1" dirty="0"/>
                    </a:p>
                  </a:txBody>
                  <a:tcPr marL="47625" marR="47625" marT="47625" marB="47625">
                    <a:lnL>
                      <a:noFill/>
                    </a:lnL>
                    <a:lnR>
                      <a:noFill/>
                    </a:lnR>
                    <a:lnT>
                      <a:noFill/>
                    </a:lnT>
                    <a:lnB>
                      <a:noFill/>
                    </a:lnB>
                  </a:tcPr>
                </a:tc>
                <a:extLst>
                  <a:ext uri="{0D108BD9-81ED-4DB2-BD59-A6C34878D82A}">
                    <a16:rowId xmlns:a16="http://schemas.microsoft.com/office/drawing/2014/main" val="1383038168"/>
                  </a:ext>
                </a:extLst>
              </a:tr>
            </a:tbl>
          </a:graphicData>
        </a:graphic>
      </p:graphicFrame>
      <p:sp>
        <p:nvSpPr>
          <p:cNvPr id="6" name="Rectangle 1">
            <a:extLst>
              <a:ext uri="{FF2B5EF4-FFF2-40B4-BE49-F238E27FC236}">
                <a16:creationId xmlns:a16="http://schemas.microsoft.com/office/drawing/2014/main" id="{823792FA-9471-3E4B-A021-DEBC964E1701}"/>
              </a:ext>
            </a:extLst>
          </p:cNvPr>
          <p:cNvSpPr>
            <a:spLocks noChangeArrowheads="1"/>
          </p:cNvSpPr>
          <p:nvPr/>
        </p:nvSpPr>
        <p:spPr bwMode="auto">
          <a:xfrm>
            <a:off x="518686" y="4291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F37B536-57EC-8449-A763-6832FA846E16}"/>
              </a:ext>
            </a:extLst>
          </p:cNvPr>
          <p:cNvGraphicFramePr>
            <a:graphicFrameLocks noGrp="1"/>
          </p:cNvGraphicFramePr>
          <p:nvPr/>
        </p:nvGraphicFramePr>
        <p:xfrm>
          <a:off x="1660635" y="4363237"/>
          <a:ext cx="120650" cy="461010"/>
        </p:xfrm>
        <a:graphic>
          <a:graphicData uri="http://schemas.openxmlformats.org/drawingml/2006/table">
            <a:tbl>
              <a:tblPr/>
              <a:tblGrid>
                <a:gridCol w="120650">
                  <a:extLst>
                    <a:ext uri="{9D8B030D-6E8A-4147-A177-3AD203B41FA5}">
                      <a16:colId xmlns:a16="http://schemas.microsoft.com/office/drawing/2014/main" val="139204846"/>
                    </a:ext>
                  </a:extLst>
                </a:gridCol>
              </a:tblGrid>
              <a:tr h="0">
                <a:tc>
                  <a:txBody>
                    <a:bodyPr/>
                    <a:lstStyle/>
                    <a:p>
                      <a:endParaRPr lang="en-US" sz="2400" dirty="0"/>
                    </a:p>
                  </a:txBody>
                  <a:tcPr marL="47625" marR="47625" marT="47625" marB="47625">
                    <a:lnL>
                      <a:noFill/>
                    </a:lnL>
                    <a:lnR>
                      <a:noFill/>
                    </a:lnR>
                    <a:lnT>
                      <a:noFill/>
                    </a:lnT>
                    <a:lnB>
                      <a:noFill/>
                    </a:lnB>
                  </a:tcPr>
                </a:tc>
                <a:extLst>
                  <a:ext uri="{0D108BD9-81ED-4DB2-BD59-A6C34878D82A}">
                    <a16:rowId xmlns:a16="http://schemas.microsoft.com/office/drawing/2014/main" val="334559090"/>
                  </a:ext>
                </a:extLst>
              </a:tr>
            </a:tbl>
          </a:graphicData>
        </a:graphic>
      </p:graphicFrame>
      <p:sp>
        <p:nvSpPr>
          <p:cNvPr id="8" name="Rectangle 1">
            <a:extLst>
              <a:ext uri="{FF2B5EF4-FFF2-40B4-BE49-F238E27FC236}">
                <a16:creationId xmlns:a16="http://schemas.microsoft.com/office/drawing/2014/main" id="{C5A0416E-534C-9D49-8069-AD4A619CB005}"/>
              </a:ext>
            </a:extLst>
          </p:cNvPr>
          <p:cNvSpPr>
            <a:spLocks noChangeArrowheads="1"/>
          </p:cNvSpPr>
          <p:nvPr/>
        </p:nvSpPr>
        <p:spPr bwMode="auto">
          <a:xfrm>
            <a:off x="606972" y="4186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29895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a:off x="635000" y="640823"/>
            <a:ext cx="3418659" cy="5583148"/>
          </a:xfrm>
        </p:spPr>
        <p:txBody>
          <a:bodyPr anchor="ctr">
            <a:normAutofit/>
          </a:bodyPr>
          <a:lstStyle/>
          <a:p>
            <a:r>
              <a:rPr lang="en-US" b="1" dirty="0"/>
              <a:t>Let’s see it in practice—</a:t>
            </a:r>
            <a:br>
              <a:rPr lang="en-US" b="1" dirty="0"/>
            </a:br>
            <a:br>
              <a:rPr lang="en-US" b="1" dirty="0"/>
            </a:br>
            <a:r>
              <a:rPr lang="en-US" sz="2400" b="1" dirty="0"/>
              <a:t>Not in any way an inclusive list—but demonstrating tone of regulations, practices, equipment, infrastructure toward food safety req’s.</a:t>
            </a:r>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353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 floor&#10;&#10;Description automatically generated">
            <a:extLst>
              <a:ext uri="{FF2B5EF4-FFF2-40B4-BE49-F238E27FC236}">
                <a16:creationId xmlns:a16="http://schemas.microsoft.com/office/drawing/2014/main" id="{BBE06EE1-AAD7-7C41-8C31-29FE81B87F8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12" name="Title 3">
            <a:extLst>
              <a:ext uri="{FF2B5EF4-FFF2-40B4-BE49-F238E27FC236}">
                <a16:creationId xmlns:a16="http://schemas.microsoft.com/office/drawing/2014/main" id="{8B735589-A3EE-7645-ADD1-5136BA029D21}"/>
              </a:ext>
            </a:extLst>
          </p:cNvPr>
          <p:cNvSpPr>
            <a:spLocks noGrp="1"/>
          </p:cNvSpPr>
          <p:nvPr>
            <p:ph type="body" sz="half" idx="2"/>
          </p:nvPr>
        </p:nvSpPr>
        <p:spPr>
          <a:xfrm>
            <a:off x="839788" y="987425"/>
            <a:ext cx="3932237" cy="4881563"/>
          </a:xfrm>
        </p:spPr>
        <p:txBody>
          <a:bodyPr/>
          <a:lstStyle/>
          <a:p>
            <a:endParaRPr lang="en-US" sz="2400" i="1" dirty="0"/>
          </a:p>
          <a:p>
            <a:endParaRPr lang="en-US" sz="2400" i="1" dirty="0"/>
          </a:p>
          <a:p>
            <a:endParaRPr lang="en-US" sz="2400" i="1" dirty="0"/>
          </a:p>
          <a:p>
            <a:r>
              <a:rPr lang="en-US" sz="2400" i="1" dirty="0"/>
              <a:t>Climate-controlled rooms are monitored for temperature and logs are maintaine</a:t>
            </a:r>
            <a:r>
              <a:rPr lang="en-US" sz="2400" dirty="0"/>
              <a:t>d </a:t>
            </a:r>
          </a:p>
          <a:p>
            <a:r>
              <a:rPr lang="en-US" sz="2400" dirty="0"/>
              <a:t>(GAP Part 4: STORAGE AND TRANSPORTATION)</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3665623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BE06EE1-AAD7-7C41-8C31-29FE81B87F8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p:blipFill>
        <p:spPr>
          <a:xfrm>
            <a:off x="5183188" y="987425"/>
            <a:ext cx="6172200" cy="4873625"/>
          </a:xfrm>
        </p:spPr>
      </p:pic>
      <p:sp>
        <p:nvSpPr>
          <p:cNvPr id="12" name="Title 3">
            <a:extLst>
              <a:ext uri="{FF2B5EF4-FFF2-40B4-BE49-F238E27FC236}">
                <a16:creationId xmlns:a16="http://schemas.microsoft.com/office/drawing/2014/main" id="{8B735589-A3EE-7645-ADD1-5136BA029D21}"/>
              </a:ext>
            </a:extLst>
          </p:cNvPr>
          <p:cNvSpPr>
            <a:spLocks noGrp="1"/>
          </p:cNvSpPr>
          <p:nvPr>
            <p:ph type="body" sz="half" idx="2"/>
          </p:nvPr>
        </p:nvSpPr>
        <p:spPr>
          <a:xfrm>
            <a:off x="839788" y="987425"/>
            <a:ext cx="3932237" cy="4881563"/>
          </a:xfrm>
        </p:spPr>
        <p:txBody>
          <a:bodyPr/>
          <a:lstStyle/>
          <a:p>
            <a:r>
              <a:rPr lang="en-US" sz="2000" i="1" dirty="0"/>
              <a:t>You must use food-packing material that is adequate for its intended use, which includes being:</a:t>
            </a:r>
          </a:p>
          <a:p>
            <a:pPr marL="457200" indent="-457200">
              <a:buAutoNum type="arabicParenR"/>
            </a:pPr>
            <a:r>
              <a:rPr lang="en-US" sz="2000" i="1" dirty="0"/>
              <a:t>Cleanable or designed for single use; and</a:t>
            </a:r>
          </a:p>
          <a:p>
            <a:pPr marL="457200" indent="-457200">
              <a:buAutoNum type="arabicParenR"/>
            </a:pPr>
            <a:r>
              <a:rPr lang="en-US" sz="2000" i="1" dirty="0"/>
              <a:t>Unlikely to support growth or transfer of bacteria.</a:t>
            </a:r>
          </a:p>
          <a:p>
            <a:r>
              <a:rPr lang="en-US" sz="2000" dirty="0"/>
              <a:t>(FDA—FSMA: Sec. 112.116)</a:t>
            </a:r>
          </a:p>
          <a:p>
            <a:endParaRPr lang="en-US" sz="2000" dirty="0"/>
          </a:p>
          <a:p>
            <a:r>
              <a:rPr lang="en-US" sz="2000" i="1" dirty="0"/>
              <a:t>Packing containers are properly stored…to be protected from contamination</a:t>
            </a:r>
          </a:p>
          <a:p>
            <a:r>
              <a:rPr lang="en-US" sz="2000" dirty="0"/>
              <a:t>(GAP Part 4 - STORAGE AND TRANSPORTATION)</a:t>
            </a:r>
          </a:p>
          <a:p>
            <a:endParaRPr lang="en-US" sz="2000" i="1" dirty="0"/>
          </a:p>
          <a:p>
            <a:endParaRPr lang="en-US" sz="20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050544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BE06EE1-AAD7-7C41-8C31-29FE81B87F8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p:blipFill>
        <p:spPr>
          <a:xfrm>
            <a:off x="5183188" y="987425"/>
            <a:ext cx="6172200" cy="4873625"/>
          </a:xfrm>
        </p:spPr>
      </p:pic>
      <p:sp>
        <p:nvSpPr>
          <p:cNvPr id="12" name="Title 3">
            <a:extLst>
              <a:ext uri="{FF2B5EF4-FFF2-40B4-BE49-F238E27FC236}">
                <a16:creationId xmlns:a16="http://schemas.microsoft.com/office/drawing/2014/main" id="{8B735589-A3EE-7645-ADD1-5136BA029D21}"/>
              </a:ext>
            </a:extLst>
          </p:cNvPr>
          <p:cNvSpPr>
            <a:spLocks noGrp="1"/>
          </p:cNvSpPr>
          <p:nvPr>
            <p:ph type="body" sz="half" idx="2"/>
          </p:nvPr>
        </p:nvSpPr>
        <p:spPr>
          <a:xfrm>
            <a:off x="839788" y="212651"/>
            <a:ext cx="3932237" cy="6411433"/>
          </a:xfrm>
        </p:spPr>
        <p:txBody>
          <a:bodyPr/>
          <a:lstStyle/>
          <a:p>
            <a:r>
              <a:rPr lang="en-US" sz="2000" i="1" dirty="0"/>
              <a:t>You must provide adequate drainage in all areas where normal operations release or discharge water or other liquid waste on the ground or floor of the building. </a:t>
            </a:r>
          </a:p>
          <a:p>
            <a:r>
              <a:rPr lang="en-US" sz="2000" dirty="0"/>
              <a:t>(FDA—FSMA: Sec. 112.126)</a:t>
            </a:r>
          </a:p>
          <a:p>
            <a:endParaRPr lang="en-US" sz="2000" dirty="0"/>
          </a:p>
          <a:p>
            <a:r>
              <a:rPr lang="en-US" sz="2000" i="1" dirty="0"/>
              <a:t>Possible wastewater spillage is prevented from contaminating any food handling area by barriers, drains, or sufficient distance.</a:t>
            </a:r>
          </a:p>
          <a:p>
            <a:r>
              <a:rPr lang="en-US" sz="2000" dirty="0"/>
              <a:t>(GAP Part 4: STORAGE AND TRANSPORTATION)</a:t>
            </a:r>
          </a:p>
          <a:p>
            <a:endParaRPr lang="en-US" sz="2000" dirty="0"/>
          </a:p>
          <a:p>
            <a:r>
              <a:rPr lang="en-US" sz="2000" i="1" dirty="0"/>
              <a:t>Floor drains appear to be free of obstructions.</a:t>
            </a:r>
          </a:p>
          <a:p>
            <a:r>
              <a:rPr lang="en-US" sz="2000" dirty="0"/>
              <a:t>(GAP Part 3: HOUSE PACKING FACILITY)</a:t>
            </a:r>
          </a:p>
          <a:p>
            <a:endParaRPr lang="en-US" sz="2000" dirty="0"/>
          </a:p>
          <a:p>
            <a:endParaRPr lang="en-US" dirty="0"/>
          </a:p>
          <a:p>
            <a:endParaRPr lang="en-US" sz="2000" dirty="0"/>
          </a:p>
          <a:p>
            <a:endParaRPr lang="en-US" sz="2000" dirty="0"/>
          </a:p>
          <a:p>
            <a:endParaRPr lang="en-US" sz="20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830540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BE06EE1-AAD7-7C41-8C31-29FE81B87F8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p:blipFill>
        <p:spPr>
          <a:xfrm>
            <a:off x="5183188" y="987425"/>
            <a:ext cx="6172200" cy="4873625"/>
          </a:xfrm>
        </p:spPr>
      </p:pic>
      <p:sp>
        <p:nvSpPr>
          <p:cNvPr id="12" name="Title 3">
            <a:extLst>
              <a:ext uri="{FF2B5EF4-FFF2-40B4-BE49-F238E27FC236}">
                <a16:creationId xmlns:a16="http://schemas.microsoft.com/office/drawing/2014/main" id="{8B735589-A3EE-7645-ADD1-5136BA029D21}"/>
              </a:ext>
            </a:extLst>
          </p:cNvPr>
          <p:cNvSpPr>
            <a:spLocks noGrp="1"/>
          </p:cNvSpPr>
          <p:nvPr>
            <p:ph type="body" sz="half" idx="2"/>
          </p:nvPr>
        </p:nvSpPr>
        <p:spPr>
          <a:xfrm>
            <a:off x="836612" y="489097"/>
            <a:ext cx="3932237" cy="5730949"/>
          </a:xfrm>
        </p:spPr>
        <p:txBody>
          <a:bodyPr>
            <a:normAutofit lnSpcReduction="10000"/>
          </a:bodyPr>
          <a:lstStyle/>
          <a:p>
            <a:r>
              <a:rPr lang="en-US" sz="2000" i="1" dirty="0"/>
              <a:t>Employee facilities are clean and located away from packing area. </a:t>
            </a:r>
          </a:p>
          <a:p>
            <a:r>
              <a:rPr lang="en-US" sz="2000" dirty="0"/>
              <a:t>(GAP Part 3: HOUSE PACKING FACILITY)</a:t>
            </a:r>
          </a:p>
          <a:p>
            <a:endParaRPr lang="en-US" sz="2000" i="1" dirty="0"/>
          </a:p>
          <a:p>
            <a:endParaRPr lang="en-US" sz="2000" i="1" dirty="0"/>
          </a:p>
          <a:p>
            <a:r>
              <a:rPr lang="en-US" sz="2000" i="1" dirty="0"/>
              <a:t>You must provide personnel with adequate, readily accessible toilet facilities, including toilet facilities readily accessible to growing areas during harvesting activities. </a:t>
            </a:r>
          </a:p>
          <a:p>
            <a:r>
              <a:rPr lang="en-US" sz="2000" i="1" dirty="0"/>
              <a:t>Your toilet facilities must be designed, located, and maintained to: Prevent contamination of covered produce, food contact surfaces, areas used for a covered activity, water sources, and water distribution systems with human waste…. </a:t>
            </a:r>
          </a:p>
          <a:p>
            <a:r>
              <a:rPr lang="en-US" sz="2000" dirty="0"/>
              <a:t>(FDA—FSMA: Sec. 112.129)</a:t>
            </a:r>
            <a:endParaRPr lang="en-US" dirty="0"/>
          </a:p>
          <a:p>
            <a:endParaRPr lang="en-US" sz="2000" dirty="0"/>
          </a:p>
          <a:p>
            <a:endParaRPr lang="en-US" sz="2000" dirty="0"/>
          </a:p>
          <a:p>
            <a:endParaRPr lang="en-US" sz="20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79007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BE06EE1-AAD7-7C41-8C31-29FE81B87F8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p:blipFill>
        <p:spPr>
          <a:xfrm>
            <a:off x="5183188" y="987425"/>
            <a:ext cx="6172200" cy="4873625"/>
          </a:xfrm>
        </p:spPr>
      </p:pic>
      <p:sp>
        <p:nvSpPr>
          <p:cNvPr id="12" name="Title 3">
            <a:extLst>
              <a:ext uri="{FF2B5EF4-FFF2-40B4-BE49-F238E27FC236}">
                <a16:creationId xmlns:a16="http://schemas.microsoft.com/office/drawing/2014/main" id="{8B735589-A3EE-7645-ADD1-5136BA029D21}"/>
              </a:ext>
            </a:extLst>
          </p:cNvPr>
          <p:cNvSpPr>
            <a:spLocks noGrp="1"/>
          </p:cNvSpPr>
          <p:nvPr>
            <p:ph type="body" sz="half" idx="2"/>
          </p:nvPr>
        </p:nvSpPr>
        <p:spPr>
          <a:xfrm>
            <a:off x="839788" y="987425"/>
            <a:ext cx="3932237" cy="4881563"/>
          </a:xfrm>
        </p:spPr>
        <p:txBody>
          <a:bodyPr>
            <a:normAutofit/>
          </a:bodyPr>
          <a:lstStyle/>
          <a:p>
            <a:endParaRPr lang="en-US" sz="2000" i="1" dirty="0"/>
          </a:p>
          <a:p>
            <a:endParaRPr lang="en-US" sz="2000" i="1" dirty="0"/>
          </a:p>
          <a:p>
            <a:endParaRPr lang="en-US" sz="2000" i="1" dirty="0"/>
          </a:p>
          <a:p>
            <a:r>
              <a:rPr lang="en-US" sz="2400" i="1" dirty="0"/>
              <a:t>Packing materials used in…field pack operations are properly stored and protected from contamination.</a:t>
            </a:r>
          </a:p>
          <a:p>
            <a:endParaRPr lang="en-US" sz="2400" dirty="0"/>
          </a:p>
          <a:p>
            <a:r>
              <a:rPr lang="en-US" sz="2400" dirty="0"/>
              <a:t>(GAP Part 2 - Field Harvest and Field Packing Activities)</a:t>
            </a:r>
          </a:p>
          <a:p>
            <a:endParaRPr lang="en-US" sz="2000" i="1" dirty="0"/>
          </a:p>
          <a:p>
            <a:endParaRPr lang="en-US" sz="2000" i="1" dirty="0"/>
          </a:p>
          <a:p>
            <a:endParaRPr lang="en-US" sz="2000" dirty="0"/>
          </a:p>
          <a:p>
            <a:endParaRPr lang="en-US" sz="2000" dirty="0"/>
          </a:p>
          <a:p>
            <a:endParaRPr lang="en-US" sz="20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326575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BE06EE1-AAD7-7C41-8C31-29FE81B87F8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p:blipFill>
        <p:spPr>
          <a:xfrm>
            <a:off x="5183188" y="987425"/>
            <a:ext cx="6172200" cy="4873625"/>
          </a:xfrm>
        </p:spPr>
      </p:pic>
      <p:sp>
        <p:nvSpPr>
          <p:cNvPr id="12" name="Title 3">
            <a:extLst>
              <a:ext uri="{FF2B5EF4-FFF2-40B4-BE49-F238E27FC236}">
                <a16:creationId xmlns:a16="http://schemas.microsoft.com/office/drawing/2014/main" id="{8B735589-A3EE-7645-ADD1-5136BA029D21}"/>
              </a:ext>
            </a:extLst>
          </p:cNvPr>
          <p:cNvSpPr>
            <a:spLocks noGrp="1"/>
          </p:cNvSpPr>
          <p:nvPr>
            <p:ph type="body" sz="half" idx="2"/>
          </p:nvPr>
        </p:nvSpPr>
        <p:spPr>
          <a:xfrm>
            <a:off x="839788" y="987425"/>
            <a:ext cx="3932237" cy="4881563"/>
          </a:xfrm>
        </p:spPr>
        <p:txBody>
          <a:bodyPr>
            <a:normAutofit/>
          </a:bodyPr>
          <a:lstStyle/>
          <a:p>
            <a:endParaRPr lang="en-US" sz="2000" i="1" dirty="0"/>
          </a:p>
          <a:p>
            <a:endParaRPr lang="en-US" sz="2000" i="1" dirty="0"/>
          </a:p>
          <a:p>
            <a:endParaRPr lang="en-US" sz="2000" i="1" dirty="0"/>
          </a:p>
          <a:p>
            <a:r>
              <a:rPr lang="en-US" sz="2000" i="1" dirty="0"/>
              <a:t>Food contact surfaces are in good condition; cleaned and/or sanitized prior to use and cleaning logs are maintained.</a:t>
            </a:r>
            <a:endParaRPr lang="en-US" sz="2000" dirty="0"/>
          </a:p>
          <a:p>
            <a:r>
              <a:rPr lang="en-US" sz="2000" dirty="0"/>
              <a:t>(GAP Part 3 - HOUSE PACKING FACILITY)</a:t>
            </a:r>
          </a:p>
          <a:p>
            <a:endParaRPr lang="en-US" sz="2000" i="1" dirty="0"/>
          </a:p>
          <a:p>
            <a:endParaRPr lang="en-US" sz="2000" i="1" dirty="0"/>
          </a:p>
          <a:p>
            <a:endParaRPr lang="en-US" sz="2000" dirty="0"/>
          </a:p>
          <a:p>
            <a:endParaRPr lang="en-US" sz="2000" dirty="0"/>
          </a:p>
          <a:p>
            <a:endParaRPr lang="en-US" sz="20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123318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indoor, floor&#10;&#10;Description automatically generated">
            <a:extLst>
              <a:ext uri="{FF2B5EF4-FFF2-40B4-BE49-F238E27FC236}">
                <a16:creationId xmlns:a16="http://schemas.microsoft.com/office/drawing/2014/main" id="{86BCB01A-17BA-F14D-A750-EA20B8D1200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44279" y="697226"/>
            <a:ext cx="5181600" cy="3886200"/>
          </a:xfrm>
        </p:spPr>
      </p:pic>
      <p:pic>
        <p:nvPicPr>
          <p:cNvPr id="11" name="Content Placeholder 10" descr="A picture containing indoor, floor, wall, furniture&#10;&#10;Description automatically generated">
            <a:extLst>
              <a:ext uri="{FF2B5EF4-FFF2-40B4-BE49-F238E27FC236}">
                <a16:creationId xmlns:a16="http://schemas.microsoft.com/office/drawing/2014/main" id="{851AC264-431B-864F-BC42-A1DC7805F8E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6121" y="697226"/>
            <a:ext cx="5181600" cy="3886200"/>
          </a:xfrm>
        </p:spPr>
      </p:pic>
      <p:graphicFrame>
        <p:nvGraphicFramePr>
          <p:cNvPr id="13" name="Table 12">
            <a:extLst>
              <a:ext uri="{FF2B5EF4-FFF2-40B4-BE49-F238E27FC236}">
                <a16:creationId xmlns:a16="http://schemas.microsoft.com/office/drawing/2014/main" id="{857D1AB2-A115-6B4C-B989-2853E7F4EE4F}"/>
              </a:ext>
            </a:extLst>
          </p:cNvPr>
          <p:cNvGraphicFramePr>
            <a:graphicFrameLocks noGrp="1"/>
          </p:cNvGraphicFramePr>
          <p:nvPr/>
        </p:nvGraphicFramePr>
        <p:xfrm>
          <a:off x="838200" y="5039833"/>
          <a:ext cx="10515600" cy="1524000"/>
        </p:xfrm>
        <a:graphic>
          <a:graphicData uri="http://schemas.openxmlformats.org/drawingml/2006/table">
            <a:tbl>
              <a:tblPr/>
              <a:tblGrid>
                <a:gridCol w="10515600">
                  <a:extLst>
                    <a:ext uri="{9D8B030D-6E8A-4147-A177-3AD203B41FA5}">
                      <a16:colId xmlns:a16="http://schemas.microsoft.com/office/drawing/2014/main" val="354959473"/>
                    </a:ext>
                  </a:extLst>
                </a:gridCol>
              </a:tblGrid>
              <a:tr h="688307">
                <a:tc>
                  <a:txBody>
                    <a:bodyPr/>
                    <a:lstStyle/>
                    <a:p>
                      <a:r>
                        <a:rPr lang="en-US" sz="2000" i="1" dirty="0">
                          <a:effectLst/>
                          <a:latin typeface="+mn-lt"/>
                        </a:rPr>
                        <a:t>3-vat sink clean, not greasy (wash, rinse, sanitize)—</a:t>
                      </a:r>
                      <a:r>
                        <a:rPr lang="en-US" sz="2000" dirty="0">
                          <a:effectLst/>
                          <a:latin typeface="+mn-lt"/>
                        </a:rPr>
                        <a:t>KDA Self Inspection Checklist</a:t>
                      </a:r>
                    </a:p>
                    <a:p>
                      <a:endParaRPr lang="en-US" sz="20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You must…clean and, when necessary and appropriate, sanitize all food contact surfaces of equipment and tools used in covered activities as frequently as reasonably necessary to protect against contamination of covered produce.</a:t>
                      </a:r>
                      <a:r>
                        <a:rPr lang="en-US" sz="2000" i="0" dirty="0"/>
                        <a:t>—</a:t>
                      </a:r>
                      <a:r>
                        <a:rPr lang="en-US" sz="2000" dirty="0"/>
                        <a:t>(FDA—FSMA: Sec. 112.123)</a:t>
                      </a:r>
                    </a:p>
                  </a:txBody>
                  <a:tcPr marL="47625" marR="47625" marT="0" marB="0">
                    <a:lnL>
                      <a:noFill/>
                    </a:lnL>
                    <a:lnR>
                      <a:noFill/>
                    </a:lnR>
                    <a:lnT>
                      <a:noFill/>
                    </a:lnT>
                    <a:lnB>
                      <a:noFill/>
                    </a:lnB>
                  </a:tcPr>
                </a:tc>
                <a:extLst>
                  <a:ext uri="{0D108BD9-81ED-4DB2-BD59-A6C34878D82A}">
                    <a16:rowId xmlns:a16="http://schemas.microsoft.com/office/drawing/2014/main" val="3983400204"/>
                  </a:ext>
                </a:extLst>
              </a:tr>
            </a:tbl>
          </a:graphicData>
        </a:graphic>
      </p:graphicFrame>
    </p:spTree>
    <p:extLst>
      <p:ext uri="{BB962C8B-B14F-4D97-AF65-F5344CB8AC3E}">
        <p14:creationId xmlns:p14="http://schemas.microsoft.com/office/powerpoint/2010/main" val="2182524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2AE6-7D4E-477C-ABB6-F1030422E93B}"/>
              </a:ext>
            </a:extLst>
          </p:cNvPr>
          <p:cNvSpPr>
            <a:spLocks noGrp="1"/>
          </p:cNvSpPr>
          <p:nvPr>
            <p:ph type="title"/>
          </p:nvPr>
        </p:nvSpPr>
        <p:spPr>
          <a:xfrm>
            <a:off x="8029903" y="699922"/>
            <a:ext cx="3790901" cy="5583148"/>
          </a:xfrm>
        </p:spPr>
        <p:txBody>
          <a:bodyPr anchor="ctr">
            <a:normAutofit fontScale="90000"/>
          </a:bodyPr>
          <a:lstStyle/>
          <a:p>
            <a:br>
              <a:rPr lang="en-US" sz="3600" b="1" dirty="0"/>
            </a:br>
            <a:br>
              <a:rPr lang="en-US" sz="3600" b="1" dirty="0"/>
            </a:br>
            <a:r>
              <a:rPr lang="en-US" sz="3600" b="1" dirty="0"/>
              <a:t>This has been a broad overview. Research and reach out for guidance for your food safety planning</a:t>
            </a:r>
            <a:br>
              <a:rPr lang="en-US" sz="3600" b="1" dirty="0"/>
            </a:br>
            <a:br>
              <a:rPr lang="en-US" sz="3600" b="1" dirty="0"/>
            </a:br>
            <a:r>
              <a:rPr lang="en-US" sz="3600" b="1" dirty="0"/>
              <a:t>References and contact info for resources will be available on our website…</a:t>
            </a:r>
            <a:br>
              <a:rPr lang="en-US" sz="3600" b="1" dirty="0"/>
            </a:br>
            <a:br>
              <a:rPr lang="en-US" sz="3600" b="1" dirty="0"/>
            </a:br>
            <a:br>
              <a:rPr lang="en-US" sz="3600" b="1" dirty="0"/>
            </a:br>
            <a:br>
              <a:rPr lang="en-US" sz="3600" b="1" dirty="0"/>
            </a:br>
            <a:endParaRPr lang="en-US" sz="3600" b="1" dirty="0"/>
          </a:p>
        </p:txBody>
      </p:sp>
      <p:graphicFrame>
        <p:nvGraphicFramePr>
          <p:cNvPr id="25" name="Content Placeholder 2">
            <a:extLst>
              <a:ext uri="{FF2B5EF4-FFF2-40B4-BE49-F238E27FC236}">
                <a16:creationId xmlns:a16="http://schemas.microsoft.com/office/drawing/2014/main" id="{AF8D2320-619C-4E2D-A560-D4960CDF56AA}"/>
              </a:ext>
            </a:extLst>
          </p:cNvPr>
          <p:cNvGraphicFramePr>
            <a:graphicFrameLocks noGrp="1"/>
          </p:cNvGraphicFramePr>
          <p:nvPr>
            <p:ph idx="1"/>
          </p:nvPr>
        </p:nvGraphicFramePr>
        <p:xfrm>
          <a:off x="371195" y="699922"/>
          <a:ext cx="7427481" cy="5477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29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9D5E-3A66-4895-AE5E-CBE89FECF8C1}"/>
              </a:ext>
            </a:extLst>
          </p:cNvPr>
          <p:cNvSpPr>
            <a:spLocks noGrp="1"/>
          </p:cNvSpPr>
          <p:nvPr>
            <p:ph type="title"/>
          </p:nvPr>
        </p:nvSpPr>
        <p:spPr>
          <a:xfrm>
            <a:off x="6412091" y="-229869"/>
            <a:ext cx="4395340" cy="1716255"/>
          </a:xfrm>
        </p:spPr>
        <p:txBody>
          <a:bodyPr anchor="b">
            <a:normAutofit/>
          </a:bodyPr>
          <a:lstStyle/>
          <a:p>
            <a:pPr algn="ctr"/>
            <a:r>
              <a:rPr lang="en-US" sz="4300" b="1" dirty="0"/>
              <a:t>Urban Agriculture and Small Farms</a:t>
            </a:r>
          </a:p>
        </p:txBody>
      </p:sp>
      <p:pic>
        <p:nvPicPr>
          <p:cNvPr id="42" name="Picture 5">
            <a:extLst>
              <a:ext uri="{FF2B5EF4-FFF2-40B4-BE49-F238E27FC236}">
                <a16:creationId xmlns:a16="http://schemas.microsoft.com/office/drawing/2014/main" id="{E05DE63D-4CB2-4EBF-837A-DE702D66EA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9143" y="446248"/>
            <a:ext cx="5221625" cy="5965504"/>
          </a:xfrm>
          <a:prstGeom prst="rect">
            <a:avLst/>
          </a:prstGeom>
        </p:spPr>
      </p:pic>
      <p:graphicFrame>
        <p:nvGraphicFramePr>
          <p:cNvPr id="43" name="Content Placeholder 2">
            <a:extLst>
              <a:ext uri="{FF2B5EF4-FFF2-40B4-BE49-F238E27FC236}">
                <a16:creationId xmlns:a16="http://schemas.microsoft.com/office/drawing/2014/main" id="{D98651EB-5C54-4AF3-9C0B-32EE9B082936}"/>
              </a:ext>
            </a:extLst>
          </p:cNvPr>
          <p:cNvGraphicFramePr>
            <a:graphicFrameLocks noGrp="1"/>
          </p:cNvGraphicFramePr>
          <p:nvPr>
            <p:ph idx="1"/>
          </p:nvPr>
        </p:nvGraphicFramePr>
        <p:xfrm>
          <a:off x="5779912" y="1364974"/>
          <a:ext cx="5806246" cy="549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421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ogo&#10;&#10;Description automatically generated">
            <a:extLst>
              <a:ext uri="{FF2B5EF4-FFF2-40B4-BE49-F238E27FC236}">
                <a16:creationId xmlns:a16="http://schemas.microsoft.com/office/drawing/2014/main" id="{B8AA44BE-8B93-EB4D-9A92-9B23000D6A2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15123" y="269875"/>
            <a:ext cx="2991042" cy="2578100"/>
          </a:xfrm>
        </p:spPr>
      </p:pic>
      <p:pic>
        <p:nvPicPr>
          <p:cNvPr id="10" name="Content Placeholder 9" descr="Logo, company name&#10;&#10;Description automatically generated">
            <a:extLst>
              <a:ext uri="{FF2B5EF4-FFF2-40B4-BE49-F238E27FC236}">
                <a16:creationId xmlns:a16="http://schemas.microsoft.com/office/drawing/2014/main" id="{1EE78E7B-E66D-3445-910C-B026D8597A0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552147" y="269875"/>
            <a:ext cx="2991042" cy="2710066"/>
          </a:xfrm>
        </p:spPr>
      </p:pic>
      <p:sp>
        <p:nvSpPr>
          <p:cNvPr id="11" name="TextBox 10">
            <a:extLst>
              <a:ext uri="{FF2B5EF4-FFF2-40B4-BE49-F238E27FC236}">
                <a16:creationId xmlns:a16="http://schemas.microsoft.com/office/drawing/2014/main" id="{41E2D7B7-BB6E-0C41-BD41-289E801417CE}"/>
              </a:ext>
            </a:extLst>
          </p:cNvPr>
          <p:cNvSpPr txBox="1"/>
          <p:nvPr/>
        </p:nvSpPr>
        <p:spPr>
          <a:xfrm>
            <a:off x="1115123" y="3069021"/>
            <a:ext cx="2991042" cy="400110"/>
          </a:xfrm>
          <a:prstGeom prst="rect">
            <a:avLst/>
          </a:prstGeom>
          <a:noFill/>
        </p:spPr>
        <p:txBody>
          <a:bodyPr wrap="square" rtlCol="0">
            <a:spAutoFit/>
          </a:bodyPr>
          <a:lstStyle/>
          <a:p>
            <a:r>
              <a:rPr lang="en-US" sz="2000" b="1" dirty="0" err="1"/>
              <a:t>teckfarms.com</a:t>
            </a:r>
            <a:endParaRPr lang="en-US" sz="2000" b="1" dirty="0"/>
          </a:p>
        </p:txBody>
      </p:sp>
      <p:sp>
        <p:nvSpPr>
          <p:cNvPr id="12" name="TextBox 11">
            <a:extLst>
              <a:ext uri="{FF2B5EF4-FFF2-40B4-BE49-F238E27FC236}">
                <a16:creationId xmlns:a16="http://schemas.microsoft.com/office/drawing/2014/main" id="{BFBD6D8E-B38D-DC4E-9272-AC68A4E2E351}"/>
              </a:ext>
            </a:extLst>
          </p:cNvPr>
          <p:cNvSpPr txBox="1"/>
          <p:nvPr/>
        </p:nvSpPr>
        <p:spPr>
          <a:xfrm>
            <a:off x="7552147" y="3069021"/>
            <a:ext cx="2991042" cy="400110"/>
          </a:xfrm>
          <a:prstGeom prst="rect">
            <a:avLst/>
          </a:prstGeom>
          <a:noFill/>
        </p:spPr>
        <p:txBody>
          <a:bodyPr wrap="square" rtlCol="0">
            <a:spAutoFit/>
          </a:bodyPr>
          <a:lstStyle/>
          <a:p>
            <a:r>
              <a:rPr lang="en-US" sz="2000" b="1" dirty="0" err="1"/>
              <a:t>fireflyfarmwichita.com</a:t>
            </a:r>
            <a:endParaRPr lang="en-US" sz="2000" b="1" dirty="0"/>
          </a:p>
        </p:txBody>
      </p:sp>
      <p:pic>
        <p:nvPicPr>
          <p:cNvPr id="15" name="Picture 14" descr="A picture containing text&#10;&#10;Description automatically generated">
            <a:extLst>
              <a:ext uri="{FF2B5EF4-FFF2-40B4-BE49-F238E27FC236}">
                <a16:creationId xmlns:a16="http://schemas.microsoft.com/office/drawing/2014/main" id="{6E094668-8A3C-0C44-9552-4CBF9BDA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00" y="4083425"/>
            <a:ext cx="10160000" cy="1295400"/>
          </a:xfrm>
          <a:prstGeom prst="rect">
            <a:avLst/>
          </a:prstGeom>
        </p:spPr>
      </p:pic>
      <p:sp>
        <p:nvSpPr>
          <p:cNvPr id="16" name="TextBox 15">
            <a:extLst>
              <a:ext uri="{FF2B5EF4-FFF2-40B4-BE49-F238E27FC236}">
                <a16:creationId xmlns:a16="http://schemas.microsoft.com/office/drawing/2014/main" id="{5C0A8F4B-4593-9048-8570-D674415F5A5A}"/>
              </a:ext>
            </a:extLst>
          </p:cNvPr>
          <p:cNvSpPr txBox="1"/>
          <p:nvPr/>
        </p:nvSpPr>
        <p:spPr>
          <a:xfrm>
            <a:off x="1016000" y="5378825"/>
            <a:ext cx="2956910" cy="400110"/>
          </a:xfrm>
          <a:prstGeom prst="rect">
            <a:avLst/>
          </a:prstGeom>
          <a:noFill/>
        </p:spPr>
        <p:txBody>
          <a:bodyPr wrap="square" rtlCol="0">
            <a:spAutoFit/>
          </a:bodyPr>
          <a:lstStyle/>
          <a:p>
            <a:r>
              <a:rPr lang="en-US" sz="2000" b="1" dirty="0" err="1"/>
              <a:t>kscga.org</a:t>
            </a:r>
            <a:endParaRPr lang="en-US" sz="2000" b="1" dirty="0"/>
          </a:p>
        </p:txBody>
      </p:sp>
      <p:sp>
        <p:nvSpPr>
          <p:cNvPr id="17" name="TextBox 16">
            <a:extLst>
              <a:ext uri="{FF2B5EF4-FFF2-40B4-BE49-F238E27FC236}">
                <a16:creationId xmlns:a16="http://schemas.microsoft.com/office/drawing/2014/main" id="{B07B9EF9-B127-3944-9787-95DEA3904508}"/>
              </a:ext>
            </a:extLst>
          </p:cNvPr>
          <p:cNvSpPr txBox="1"/>
          <p:nvPr/>
        </p:nvSpPr>
        <p:spPr>
          <a:xfrm>
            <a:off x="7783764" y="5378825"/>
            <a:ext cx="2859116" cy="400110"/>
          </a:xfrm>
          <a:prstGeom prst="rect">
            <a:avLst/>
          </a:prstGeom>
          <a:noFill/>
        </p:spPr>
        <p:txBody>
          <a:bodyPr wrap="none" rtlCol="0">
            <a:spAutoFit/>
          </a:bodyPr>
          <a:lstStyle/>
          <a:p>
            <a:r>
              <a:rPr lang="en-US" sz="2000" b="1" dirty="0" err="1"/>
              <a:t>kansasfarmersunion.com</a:t>
            </a:r>
            <a:endParaRPr lang="en-US" sz="2000" b="1" dirty="0"/>
          </a:p>
        </p:txBody>
      </p:sp>
      <p:sp>
        <p:nvSpPr>
          <p:cNvPr id="18" name="TextBox 17">
            <a:extLst>
              <a:ext uri="{FF2B5EF4-FFF2-40B4-BE49-F238E27FC236}">
                <a16:creationId xmlns:a16="http://schemas.microsoft.com/office/drawing/2014/main" id="{4E38DC65-AD9D-F549-AB3E-4DEB8615BBBC}"/>
              </a:ext>
            </a:extLst>
          </p:cNvPr>
          <p:cNvSpPr txBox="1"/>
          <p:nvPr/>
        </p:nvSpPr>
        <p:spPr>
          <a:xfrm>
            <a:off x="4803581" y="1101688"/>
            <a:ext cx="2051150" cy="523220"/>
          </a:xfrm>
          <a:prstGeom prst="rect">
            <a:avLst/>
          </a:prstGeom>
          <a:noFill/>
        </p:spPr>
        <p:txBody>
          <a:bodyPr wrap="square" rtlCol="0">
            <a:spAutoFit/>
          </a:bodyPr>
          <a:lstStyle/>
          <a:p>
            <a:pPr algn="ctr"/>
            <a:r>
              <a:rPr lang="en-US" sz="2800" b="1" dirty="0">
                <a:solidFill>
                  <a:srgbClr val="176F1D"/>
                </a:solidFill>
              </a:rPr>
              <a:t>THANKS!</a:t>
            </a:r>
          </a:p>
        </p:txBody>
      </p:sp>
    </p:spTree>
    <p:extLst>
      <p:ext uri="{BB962C8B-B14F-4D97-AF65-F5344CB8AC3E}">
        <p14:creationId xmlns:p14="http://schemas.microsoft.com/office/powerpoint/2010/main" val="125310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field&#10;&#10;Description automatically generated">
            <a:extLst>
              <a:ext uri="{FF2B5EF4-FFF2-40B4-BE49-F238E27FC236}">
                <a16:creationId xmlns:a16="http://schemas.microsoft.com/office/drawing/2014/main" id="{7F068266-5ADF-432F-A101-715D8D8ECF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10"/>
            <a:ext cx="12188932" cy="6857990"/>
          </a:xfrm>
          <a:prstGeom prst="rect">
            <a:avLst/>
          </a:prstGeom>
        </p:spPr>
      </p:pic>
      <p:sp>
        <p:nvSpPr>
          <p:cNvPr id="9" name="Content Placeholder 8">
            <a:extLst>
              <a:ext uri="{FF2B5EF4-FFF2-40B4-BE49-F238E27FC236}">
                <a16:creationId xmlns:a16="http://schemas.microsoft.com/office/drawing/2014/main" id="{49D6A35E-CD4F-490C-83B5-63FC099D9B25}"/>
              </a:ext>
            </a:extLst>
          </p:cNvPr>
          <p:cNvSpPr>
            <a:spLocks noGrp="1"/>
          </p:cNvSpPr>
          <p:nvPr>
            <p:ph idx="1"/>
          </p:nvPr>
        </p:nvSpPr>
        <p:spPr>
          <a:xfrm>
            <a:off x="112543" y="4023808"/>
            <a:ext cx="11296356" cy="2262375"/>
          </a:xfrm>
        </p:spPr>
        <p:txBody>
          <a:bodyPr>
            <a:noAutofit/>
          </a:bodyPr>
          <a:lstStyle/>
          <a:p>
            <a:r>
              <a:rPr lang="en-US" dirty="0"/>
              <a:t>5.8 acres</a:t>
            </a:r>
          </a:p>
          <a:p>
            <a:r>
              <a:rPr lang="en-US" dirty="0"/>
              <a:t>7 High Tunnels (30x72) 2160 sq ft.</a:t>
            </a:r>
          </a:p>
          <a:p>
            <a:r>
              <a:rPr lang="en-US" dirty="0"/>
              <a:t>Post Harvest Facility 30x40</a:t>
            </a:r>
          </a:p>
          <a:p>
            <a:r>
              <a:rPr lang="en-US" dirty="0"/>
              <a:t>Certified Organic by Oklahoma Department of Agriculture, Food and Forestry</a:t>
            </a:r>
          </a:p>
        </p:txBody>
      </p:sp>
    </p:spTree>
    <p:extLst>
      <p:ext uri="{BB962C8B-B14F-4D97-AF65-F5344CB8AC3E}">
        <p14:creationId xmlns:p14="http://schemas.microsoft.com/office/powerpoint/2010/main" val="99516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639A-C196-4C0F-8729-E92F9F1A493E}"/>
              </a:ext>
            </a:extLst>
          </p:cNvPr>
          <p:cNvSpPr>
            <a:spLocks noGrp="1"/>
          </p:cNvSpPr>
          <p:nvPr>
            <p:ph type="title"/>
          </p:nvPr>
        </p:nvSpPr>
        <p:spPr>
          <a:xfrm>
            <a:off x="304801" y="3429001"/>
            <a:ext cx="5704696" cy="2880186"/>
          </a:xfrm>
        </p:spPr>
        <p:txBody>
          <a:bodyPr>
            <a:noAutofit/>
          </a:bodyPr>
          <a:lstStyle/>
          <a:p>
            <a:pPr algn="ctr"/>
            <a:br>
              <a:rPr lang="en-US" sz="6600" b="1" dirty="0"/>
            </a:br>
            <a:r>
              <a:rPr lang="en-US" sz="6600" b="1" dirty="0"/>
              <a:t>What is Organic</a:t>
            </a:r>
          </a:p>
        </p:txBody>
      </p:sp>
      <p:pic>
        <p:nvPicPr>
          <p:cNvPr id="5" name="Content Placeholder 4" descr="A picture containing text, sign, vector graphics&#10;&#10;Description automatically generated">
            <a:extLst>
              <a:ext uri="{FF2B5EF4-FFF2-40B4-BE49-F238E27FC236}">
                <a16:creationId xmlns:a16="http://schemas.microsoft.com/office/drawing/2014/main" id="{C4286797-7929-46EF-AB33-CF76A0CA13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54045" y="548814"/>
            <a:ext cx="3539605" cy="3528916"/>
          </a:xfrm>
          <a:prstGeom prst="rect">
            <a:avLst/>
          </a:prstGeom>
        </p:spPr>
      </p:pic>
      <p:pic>
        <p:nvPicPr>
          <p:cNvPr id="4" name="Picture 3" descr="A picture containing outdoor, grass, green, plant&#10;&#10;Description automatically generated">
            <a:extLst>
              <a:ext uri="{FF2B5EF4-FFF2-40B4-BE49-F238E27FC236}">
                <a16:creationId xmlns:a16="http://schemas.microsoft.com/office/drawing/2014/main" id="{8E9F9F84-F4AF-4535-94E4-1D8B6B27E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4475" y="346272"/>
            <a:ext cx="5171298" cy="3878474"/>
          </a:xfrm>
          <a:prstGeom prst="rect">
            <a:avLst/>
          </a:prstGeom>
        </p:spPr>
      </p:pic>
      <p:sp>
        <p:nvSpPr>
          <p:cNvPr id="9" name="Content Placeholder 8">
            <a:extLst>
              <a:ext uri="{FF2B5EF4-FFF2-40B4-BE49-F238E27FC236}">
                <a16:creationId xmlns:a16="http://schemas.microsoft.com/office/drawing/2014/main" id="{9C0ACFCA-E7F3-4FC1-ADBD-F04450BA3D53}"/>
              </a:ext>
            </a:extLst>
          </p:cNvPr>
          <p:cNvSpPr>
            <a:spLocks noGrp="1"/>
          </p:cNvSpPr>
          <p:nvPr>
            <p:ph idx="1"/>
          </p:nvPr>
        </p:nvSpPr>
        <p:spPr>
          <a:xfrm>
            <a:off x="6182506" y="4451010"/>
            <a:ext cx="5310799" cy="2406990"/>
          </a:xfrm>
        </p:spPr>
        <p:txBody>
          <a:bodyPr anchor="ctr">
            <a:normAutofit fontScale="92500" lnSpcReduction="20000"/>
          </a:bodyPr>
          <a:lstStyle/>
          <a:p>
            <a:r>
              <a:rPr lang="en-US" b="1" dirty="0"/>
              <a:t>Record Keeping</a:t>
            </a:r>
          </a:p>
          <a:p>
            <a:r>
              <a:rPr lang="en-US" b="1" dirty="0"/>
              <a:t>No Synthetics</a:t>
            </a:r>
          </a:p>
          <a:p>
            <a:r>
              <a:rPr lang="en-US" b="1" dirty="0"/>
              <a:t>Regulations</a:t>
            </a:r>
          </a:p>
          <a:p>
            <a:r>
              <a:rPr lang="en-US" b="1" dirty="0"/>
              <a:t>Labor intensive</a:t>
            </a:r>
          </a:p>
          <a:p>
            <a:r>
              <a:rPr lang="en-US" b="1" dirty="0"/>
              <a:t>Soil Health</a:t>
            </a:r>
          </a:p>
          <a:p>
            <a:r>
              <a:rPr lang="en-US" b="1" dirty="0"/>
              <a:t>Good Stewardship</a:t>
            </a:r>
          </a:p>
          <a:p>
            <a:endParaRPr lang="en-US" sz="2000" dirty="0"/>
          </a:p>
        </p:txBody>
      </p:sp>
    </p:spTree>
    <p:extLst>
      <p:ext uri="{BB962C8B-B14F-4D97-AF65-F5344CB8AC3E}">
        <p14:creationId xmlns:p14="http://schemas.microsoft.com/office/powerpoint/2010/main" val="369036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3143</Words>
  <Application>Microsoft Macintosh PowerPoint</Application>
  <PresentationFormat>Widescreen</PresentationFormat>
  <Paragraphs>489</Paragraphs>
  <Slides>70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Planning Your Food Safety Practices  in Your Vision for Growth April 9, 2022 </vt:lpstr>
      <vt:lpstr>PowerPoint Presentation</vt:lpstr>
      <vt:lpstr>PowerPoint Presentation</vt:lpstr>
      <vt:lpstr>The Tecklenburgs teckfarms.com facebook/instagram</vt:lpstr>
      <vt:lpstr>Teck Farms est.2016   Urban Agriculture The Mission </vt:lpstr>
      <vt:lpstr>Glenwood Gardens Health and Wellness Foundation est. 2018 The mission</vt:lpstr>
      <vt:lpstr>Urban Agriculture and Small Farms</vt:lpstr>
      <vt:lpstr>PowerPoint Presentation</vt:lpstr>
      <vt:lpstr> What is Organic</vt:lpstr>
      <vt:lpstr>Organic Practices</vt:lpstr>
      <vt:lpstr>Organic Practices</vt:lpstr>
      <vt:lpstr>Organic Practices</vt:lpstr>
      <vt:lpstr>Chicken Tractor Manure goes where it is needed. </vt:lpstr>
      <vt:lpstr>Food Safety Requirements</vt:lpstr>
      <vt:lpstr>Aerator 3-vat Sink System</vt:lpstr>
      <vt:lpstr>Efficiency</vt:lpstr>
      <vt:lpstr>Measuring Success</vt:lpstr>
      <vt:lpstr>2021-2022 Season</vt:lpstr>
      <vt:lpstr>Collaborative effort   Thank You</vt:lpstr>
      <vt:lpstr>Teck Farms</vt:lpstr>
      <vt:lpstr>Firefly Farm’s RISE Rooftop Operations</vt:lpstr>
      <vt:lpstr>Firefly Farm</vt:lpstr>
      <vt:lpstr>Firefly Farm</vt:lpstr>
      <vt:lpstr>Firefly Farm</vt:lpstr>
      <vt:lpstr>Firefly Farm—RISE Operations</vt:lpstr>
      <vt:lpstr>Firefly Farm—RISE Operations—Overview</vt:lpstr>
      <vt:lpstr>Firefly Farm—RISE Operations—Virtual Tour</vt:lpstr>
      <vt:lpstr>Firefly Farm—RISE Operations—Virtual Tour</vt:lpstr>
      <vt:lpstr>Firefly Farm—RISE Operations—Virtual Tour</vt:lpstr>
      <vt:lpstr>Firefly Farm—RISE Operations—Virtual Tour</vt:lpstr>
      <vt:lpstr>Firefly Farm—RISE Operations—Virtual Tour</vt:lpstr>
      <vt:lpstr>Firefly Farm—RISE Operations—Virtual Tour</vt:lpstr>
      <vt:lpstr>RISE Operations—Year-Round Production</vt:lpstr>
      <vt:lpstr>RISE Operations Speeding up propagation—starting process</vt:lpstr>
      <vt:lpstr>RISE Operations—Processing, Packing, Storage</vt:lpstr>
      <vt:lpstr>RISE Operations—Vision</vt:lpstr>
      <vt:lpstr>PowerPoint Presentation</vt:lpstr>
      <vt:lpstr>Food Safety Considerations</vt:lpstr>
      <vt:lpstr>Evolution in cultivation and sales = Evolution in training, certification, and licenses</vt:lpstr>
      <vt:lpstr>TITLE 21—FOOD AND DRUGS   Part 112—Standards for the Growing, Harvesting, Packing, and Holding of Produce for Human Consumption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Let’s see it in practice—  Not in any way an inclusive list—but demonstrating tone of regulations, practices, equipment, infrastructure toward food safety req’s.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This has been a broad overview. Research and reach out for guidance for your food safety planning  References and contact info for resources will be available on our website…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Firefly Farm’s RISE Rooftop Operations</dc:title>
  <dc:creator>Peter Pierson</dc:creator>
  <cp:lastModifiedBy>Peter Pierson</cp:lastModifiedBy>
  <cp:revision>11</cp:revision>
  <dcterms:created xsi:type="dcterms:W3CDTF">2022-04-06T14:21:46Z</dcterms:created>
  <dcterms:modified xsi:type="dcterms:W3CDTF">2022-04-13T13:50:19Z</dcterms:modified>
</cp:coreProperties>
</file>